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6" r:id="rId1"/>
  </p:sldMasterIdLst>
  <p:sldIdLst>
    <p:sldId id="257" r:id="rId2"/>
    <p:sldId id="259" r:id="rId3"/>
    <p:sldId id="260" r:id="rId4"/>
    <p:sldId id="261" r:id="rId5"/>
    <p:sldId id="262" r:id="rId6"/>
    <p:sldId id="263" r:id="rId7"/>
    <p:sldId id="272" r:id="rId8"/>
    <p:sldId id="264" r:id="rId9"/>
    <p:sldId id="265" r:id="rId10"/>
    <p:sldId id="266" r:id="rId11"/>
    <p:sldId id="267" r:id="rId12"/>
    <p:sldId id="268" r:id="rId13"/>
    <p:sldId id="269" r:id="rId14"/>
    <p:sldId id="273" r:id="rId15"/>
    <p:sldId id="274" r:id="rId16"/>
    <p:sldId id="276" r:id="rId17"/>
    <p:sldId id="277" r:id="rId18"/>
    <p:sldId id="278" r:id="rId19"/>
    <p:sldId id="279" r:id="rId20"/>
    <p:sldId id="280" r:id="rId21"/>
    <p:sldId id="281" r:id="rId22"/>
    <p:sldId id="282" r:id="rId23"/>
    <p:sldId id="283" r:id="rId24"/>
    <p:sldId id="284" r:id="rId25"/>
    <p:sldId id="270" r:id="rId26"/>
    <p:sldId id="271" r:id="rId27"/>
    <p:sldId id="285" r:id="rId28"/>
    <p:sldId id="286" r:id="rId29"/>
    <p:sldId id="287" r:id="rId30"/>
    <p:sldId id="288" r:id="rId31"/>
    <p:sldId id="289"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BA8B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2" d="100"/>
          <a:sy n="82" d="100"/>
        </p:scale>
        <p:origin x="72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ayasimha S" userId="1cd42d083a9c87ec" providerId="LiveId" clId="{6137E68F-C895-456E-B57D-92FC97C88C83}"/>
    <pc:docChg chg="custSel modSld">
      <pc:chgData name="Jayasimha S" userId="1cd42d083a9c87ec" providerId="LiveId" clId="{6137E68F-C895-456E-B57D-92FC97C88C83}" dt="2023-11-06T19:05:00.405" v="0" actId="478"/>
      <pc:docMkLst>
        <pc:docMk/>
      </pc:docMkLst>
      <pc:sldChg chg="addSp delSp modSp mod">
        <pc:chgData name="Jayasimha S" userId="1cd42d083a9c87ec" providerId="LiveId" clId="{6137E68F-C895-456E-B57D-92FC97C88C83}" dt="2023-11-06T19:05:00.405" v="0" actId="478"/>
        <pc:sldMkLst>
          <pc:docMk/>
          <pc:sldMk cId="4043737824" sldId="257"/>
        </pc:sldMkLst>
        <pc:spChg chg="del">
          <ac:chgData name="Jayasimha S" userId="1cd42d083a9c87ec" providerId="LiveId" clId="{6137E68F-C895-456E-B57D-92FC97C88C83}" dt="2023-11-06T19:05:00.405" v="0" actId="478"/>
          <ac:spMkLst>
            <pc:docMk/>
            <pc:sldMk cId="4043737824" sldId="257"/>
            <ac:spMk id="3" creationId="{A8E9CFF2-3777-4FF4-A759-8491175B0B7C}"/>
          </ac:spMkLst>
        </pc:spChg>
        <pc:spChg chg="add mod">
          <ac:chgData name="Jayasimha S" userId="1cd42d083a9c87ec" providerId="LiveId" clId="{6137E68F-C895-456E-B57D-92FC97C88C83}" dt="2023-11-06T19:05:00.405" v="0" actId="478"/>
          <ac:spMkLst>
            <pc:docMk/>
            <pc:sldMk cId="4043737824" sldId="257"/>
            <ac:spMk id="6" creationId="{1A50A9E9-7BA4-C811-B8DF-F76653F57384}"/>
          </ac:spMkLst>
        </pc:spChg>
      </pc:sldChg>
    </pc:docChg>
  </pc:docChgLst>
  <pc:docChgLst>
    <pc:chgData name="Jayasimha S" userId="1cd42d083a9c87ec" providerId="LiveId" clId="{14E3CC14-1206-4D09-B64E-C142E031D12C}"/>
    <pc:docChg chg="custSel modSld">
      <pc:chgData name="Jayasimha S" userId="1cd42d083a9c87ec" providerId="LiveId" clId="{14E3CC14-1206-4D09-B64E-C142E031D12C}" dt="2023-07-05T19:26:37.792" v="27" actId="20577"/>
      <pc:docMkLst>
        <pc:docMk/>
      </pc:docMkLst>
      <pc:sldChg chg="modSp mod">
        <pc:chgData name="Jayasimha S" userId="1cd42d083a9c87ec" providerId="LiveId" clId="{14E3CC14-1206-4D09-B64E-C142E031D12C}" dt="2023-07-05T19:26:37.792" v="27" actId="20577"/>
        <pc:sldMkLst>
          <pc:docMk/>
          <pc:sldMk cId="7494341" sldId="265"/>
        </pc:sldMkLst>
        <pc:graphicFrameChg chg="modGraphic">
          <ac:chgData name="Jayasimha S" userId="1cd42d083a9c87ec" providerId="LiveId" clId="{14E3CC14-1206-4D09-B64E-C142E031D12C}" dt="2023-07-05T19:26:37.792" v="27" actId="20577"/>
          <ac:graphicFrameMkLst>
            <pc:docMk/>
            <pc:sldMk cId="7494341" sldId="265"/>
            <ac:graphicFrameMk id="4" creationId="{86F49FC7-A46F-4762-8E8F-D727D7714C45}"/>
          </ac:graphicFrameMkLst>
        </pc:graphicFrame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11/7/2023</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583314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7D5506EE-1026-4F35-9ACC-BD05BE0F9B36}"/>
              </a:ext>
            </a:extLst>
          </p:cNvPr>
          <p:cNvSpPr>
            <a:spLocks noGrp="1"/>
          </p:cNvSpPr>
          <p:nvPr>
            <p:ph type="dt" sz="half" idx="10"/>
          </p:nvPr>
        </p:nvSpPr>
        <p:spPr/>
        <p:txBody>
          <a:bodyPr/>
          <a:lstStyle/>
          <a:p>
            <a:fld id="{B612A279-0833-481D-8C56-F67FD0AC6C50}" type="datetime1">
              <a:rPr lang="en-US" smtClean="0"/>
              <a:t>11/7/2023</a:t>
            </a:fld>
            <a:endParaRPr lang="en-US" dirty="0"/>
          </a:p>
        </p:txBody>
      </p:sp>
      <p:sp>
        <p:nvSpPr>
          <p:cNvPr id="8" name="Footer Placeholder 7">
            <a:extLst>
              <a:ext uri="{FF2B5EF4-FFF2-40B4-BE49-F238E27FC236}">
                <a16:creationId xmlns:a16="http://schemas.microsoft.com/office/drawing/2014/main" id="{B7696E5F-8D95-4450-AE52-5438E6EDE2B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722698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AF33D6B0-F070-45C4-A472-19F432BE3932}"/>
              </a:ext>
            </a:extLst>
          </p:cNvPr>
          <p:cNvSpPr>
            <a:spLocks noGrp="1"/>
          </p:cNvSpPr>
          <p:nvPr>
            <p:ph type="dt" sz="half" idx="10"/>
          </p:nvPr>
        </p:nvSpPr>
        <p:spPr/>
        <p:txBody>
          <a:bodyPr/>
          <a:lstStyle/>
          <a:p>
            <a:fld id="{6587DA83-5663-4C9C-B9AA-0B40A3DAFF81}" type="datetime1">
              <a:rPr lang="en-US" smtClean="0"/>
              <a:t>11/7/2023</a:t>
            </a:fld>
            <a:endParaRPr lang="en-US" dirty="0"/>
          </a:p>
        </p:txBody>
      </p:sp>
      <p:sp>
        <p:nvSpPr>
          <p:cNvPr id="8" name="Footer Placeholder 7">
            <a:extLst>
              <a:ext uri="{FF2B5EF4-FFF2-40B4-BE49-F238E27FC236}">
                <a16:creationId xmlns:a16="http://schemas.microsoft.com/office/drawing/2014/main" id="{9975399F-DAB2-410D-967F-ED17E6F796E7}"/>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618272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11/7/2023</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926706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11/7/2023</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041625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11/7/2023</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566630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11/7/2023</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0681946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11/7/2023</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118605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11/7/2023</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014226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11/7/2023</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9332822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11/7/2023</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232677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11/7/2023</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4982234"/>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47" r:id="rId3"/>
    <p:sldLayoutId id="2147483743" r:id="rId4"/>
    <p:sldLayoutId id="2147483738" r:id="rId5"/>
    <p:sldLayoutId id="2147483732" r:id="rId6"/>
    <p:sldLayoutId id="2147483733" r:id="rId7"/>
    <p:sldLayoutId id="2147483734" r:id="rId8"/>
    <p:sldLayoutId id="2147483735" r:id="rId9"/>
    <p:sldLayoutId id="2147483736" r:id="rId10"/>
    <p:sldLayoutId id="2147483737" r:id="rId11"/>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5.sv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3" Type="http://schemas.openxmlformats.org/officeDocument/2006/relationships/hyperlink" Target="https://docs.ansible.com/ansible/2.9/modules/list_of_all_modules.html" TargetMode="External"/><Relationship Id="rId2" Type="http://schemas.openxmlformats.org/officeDocument/2006/relationships/hyperlink" Target="https://www.ansible.com/" TargetMode="External"/><Relationship Id="rId1" Type="http://schemas.openxmlformats.org/officeDocument/2006/relationships/slideLayout" Target="../slideLayouts/slideLayout2.xml"/><Relationship Id="rId5" Type="http://schemas.openxmlformats.org/officeDocument/2006/relationships/hyperlink" Target="https://docs.ansible.com/ansible/latest/installation_guide/intro_installation.html" TargetMode="External"/><Relationship Id="rId4" Type="http://schemas.openxmlformats.org/officeDocument/2006/relationships/hyperlink" Target="https://www.tutorialspoint.com/yaml/index.htm" TargetMode="External"/></Relationships>
</file>

<file path=ppt/slides/_rels/slide31.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5.svg"/><Relationship Id="rId13" Type="http://schemas.openxmlformats.org/officeDocument/2006/relationships/image" Target="../media/image20.png"/><Relationship Id="rId3" Type="http://schemas.openxmlformats.org/officeDocument/2006/relationships/image" Target="../media/image4.png"/><Relationship Id="rId7" Type="http://schemas.openxmlformats.org/officeDocument/2006/relationships/image" Target="../media/image14.png"/><Relationship Id="rId12" Type="http://schemas.openxmlformats.org/officeDocument/2006/relationships/image" Target="../media/image19.svg"/><Relationship Id="rId2" Type="http://schemas.openxmlformats.org/officeDocument/2006/relationships/image" Target="../media/image6.png"/><Relationship Id="rId16" Type="http://schemas.openxmlformats.org/officeDocument/2006/relationships/image" Target="../media/image23.svg"/><Relationship Id="rId1" Type="http://schemas.openxmlformats.org/officeDocument/2006/relationships/slideLayout" Target="../slideLayouts/slideLayout2.xml"/><Relationship Id="rId6" Type="http://schemas.openxmlformats.org/officeDocument/2006/relationships/image" Target="../media/image13.svg"/><Relationship Id="rId11" Type="http://schemas.openxmlformats.org/officeDocument/2006/relationships/image" Target="../media/image18.png"/><Relationship Id="rId5" Type="http://schemas.openxmlformats.org/officeDocument/2006/relationships/image" Target="../media/image12.png"/><Relationship Id="rId15" Type="http://schemas.openxmlformats.org/officeDocument/2006/relationships/image" Target="../media/image22.png"/><Relationship Id="rId10" Type="http://schemas.openxmlformats.org/officeDocument/2006/relationships/image" Target="../media/image17.svg"/><Relationship Id="rId4" Type="http://schemas.openxmlformats.org/officeDocument/2006/relationships/image" Target="../media/image5.svg"/><Relationship Id="rId9" Type="http://schemas.openxmlformats.org/officeDocument/2006/relationships/image" Target="../media/image16.png"/><Relationship Id="rId14" Type="http://schemas.openxmlformats.org/officeDocument/2006/relationships/image" Target="../media/image21.svg"/></Relationships>
</file>

<file path=ppt/slides/_rels/slide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A9286AD2-18A9-4868-A4E3-7A2097A208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1"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FD68DA-43BA-4508-8DE2-BA9BB7B2FA5B}"/>
              </a:ext>
            </a:extLst>
          </p:cNvPr>
          <p:cNvSpPr>
            <a:spLocks noGrp="1"/>
          </p:cNvSpPr>
          <p:nvPr>
            <p:ph type="ctrTitle"/>
          </p:nvPr>
        </p:nvSpPr>
        <p:spPr>
          <a:xfrm>
            <a:off x="5289754" y="878544"/>
            <a:ext cx="6253317" cy="2205316"/>
          </a:xfrm>
        </p:spPr>
        <p:txBody>
          <a:bodyPr>
            <a:normAutofit fontScale="90000"/>
          </a:bodyPr>
          <a:lstStyle/>
          <a:p>
            <a:r>
              <a:rPr lang="en-US" sz="8000" dirty="0"/>
              <a:t>Ansible Software</a:t>
            </a:r>
          </a:p>
        </p:txBody>
      </p:sp>
      <p:pic>
        <p:nvPicPr>
          <p:cNvPr id="5" name="Picture 4" descr="A picture containing building, sitting, bench, side&#10;&#10;Description automatically generated">
            <a:extLst>
              <a:ext uri="{FF2B5EF4-FFF2-40B4-BE49-F238E27FC236}">
                <a16:creationId xmlns:a16="http://schemas.microsoft.com/office/drawing/2014/main" id="{282CF6DD-7FE8-4063-9551-1B7BBCE92ABE}"/>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 y="1"/>
            <a:ext cx="4635315" cy="6857999"/>
          </a:xfrm>
          <a:prstGeom prst="rect">
            <a:avLst/>
          </a:prstGeom>
        </p:spPr>
      </p:pic>
      <p:cxnSp>
        <p:nvCxnSpPr>
          <p:cNvPr id="24" name="Straight Connector 23">
            <a:extLst>
              <a:ext uri="{FF2B5EF4-FFF2-40B4-BE49-F238E27FC236}">
                <a16:creationId xmlns:a16="http://schemas.microsoft.com/office/drawing/2014/main" id="{E7A7CD63-7EC3-44F3-95D0-595C4019FF2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27754" y="4498925"/>
            <a:ext cx="563610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6" name="Subtitle 5">
            <a:extLst>
              <a:ext uri="{FF2B5EF4-FFF2-40B4-BE49-F238E27FC236}">
                <a16:creationId xmlns:a16="http://schemas.microsoft.com/office/drawing/2014/main" id="{1A50A9E9-7BA4-C811-B8DF-F76653F57384}"/>
              </a:ext>
            </a:extLst>
          </p:cNvPr>
          <p:cNvSpPr>
            <a:spLocks noGrp="1"/>
          </p:cNvSpPr>
          <p:nvPr>
            <p:ph type="subTitle" idx="1"/>
          </p:nvPr>
        </p:nvSpPr>
        <p:spPr/>
        <p:txBody>
          <a:bodyPr/>
          <a:lstStyle/>
          <a:p>
            <a:endParaRPr lang="en-IN"/>
          </a:p>
        </p:txBody>
      </p:sp>
    </p:spTree>
    <p:extLst>
      <p:ext uri="{BB962C8B-B14F-4D97-AF65-F5344CB8AC3E}">
        <p14:creationId xmlns:p14="http://schemas.microsoft.com/office/powerpoint/2010/main" val="40437378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3B3F81-1FB6-4B0D-8186-3C76A7E475D9}"/>
              </a:ext>
            </a:extLst>
          </p:cNvPr>
          <p:cNvSpPr>
            <a:spLocks noGrp="1"/>
          </p:cNvSpPr>
          <p:nvPr>
            <p:ph type="title"/>
          </p:nvPr>
        </p:nvSpPr>
        <p:spPr/>
        <p:txBody>
          <a:bodyPr/>
          <a:lstStyle/>
          <a:p>
            <a:r>
              <a:rPr lang="en-US" dirty="0"/>
              <a:t>Installation Process of Ansible:</a:t>
            </a:r>
            <a:endParaRPr lang="en-IN" dirty="0"/>
          </a:p>
        </p:txBody>
      </p:sp>
      <p:sp>
        <p:nvSpPr>
          <p:cNvPr id="3" name="Content Placeholder 2">
            <a:extLst>
              <a:ext uri="{FF2B5EF4-FFF2-40B4-BE49-F238E27FC236}">
                <a16:creationId xmlns:a16="http://schemas.microsoft.com/office/drawing/2014/main" id="{7EBDF68C-1119-4EB8-82B7-0C05EEBC9975}"/>
              </a:ext>
            </a:extLst>
          </p:cNvPr>
          <p:cNvSpPr>
            <a:spLocks noGrp="1"/>
          </p:cNvSpPr>
          <p:nvPr>
            <p:ph idx="1"/>
          </p:nvPr>
        </p:nvSpPr>
        <p:spPr/>
        <p:txBody>
          <a:bodyPr/>
          <a:lstStyle/>
          <a:p>
            <a:r>
              <a:rPr lang="en-US" dirty="0"/>
              <a:t>Server Side Setup:</a:t>
            </a:r>
          </a:p>
          <a:p>
            <a:r>
              <a:rPr lang="en-US" dirty="0"/>
              <a:t>The installation involves very basic steps and can be setup in very short time.</a:t>
            </a:r>
          </a:p>
          <a:p>
            <a:r>
              <a:rPr lang="en-US" dirty="0"/>
              <a:t>1) To setup Ansible on a machine it has to must contain a </a:t>
            </a:r>
            <a:r>
              <a:rPr lang="en-US" dirty="0" err="1"/>
              <a:t>linux</a:t>
            </a:r>
            <a:r>
              <a:rPr lang="en-US" dirty="0"/>
              <a:t>, max or BSD operating system</a:t>
            </a:r>
          </a:p>
          <a:p>
            <a:pPr lvl="1"/>
            <a:r>
              <a:rPr lang="en-US" dirty="0"/>
              <a:t>Steps</a:t>
            </a:r>
          </a:p>
          <a:p>
            <a:pPr lvl="1"/>
            <a:r>
              <a:rPr lang="en-IN" dirty="0"/>
              <a:t>apt install python3-pip</a:t>
            </a:r>
            <a:endParaRPr lang="en-US" dirty="0"/>
          </a:p>
          <a:p>
            <a:pPr lvl="1"/>
            <a:r>
              <a:rPr lang="en-IN" dirty="0"/>
              <a:t>pip install </a:t>
            </a:r>
            <a:r>
              <a:rPr lang="en-IN" dirty="0" err="1"/>
              <a:t>pywinrm</a:t>
            </a:r>
            <a:endParaRPr lang="en-US" dirty="0"/>
          </a:p>
          <a:p>
            <a:pPr lvl="1"/>
            <a:r>
              <a:rPr lang="en-IN" dirty="0"/>
              <a:t>apt install ansible</a:t>
            </a:r>
            <a:endParaRPr lang="en-US" dirty="0"/>
          </a:p>
          <a:p>
            <a:pPr lvl="2"/>
            <a:r>
              <a:rPr lang="en-IN" dirty="0" err="1"/>
              <a:t>gedit</a:t>
            </a:r>
            <a:r>
              <a:rPr lang="en-IN" dirty="0"/>
              <a:t> /etc/ansible/hosts</a:t>
            </a:r>
            <a:r>
              <a:rPr lang="en-US" dirty="0"/>
              <a:t> (This command is to edit the inventory files where the information of the hosts are present)</a:t>
            </a:r>
          </a:p>
          <a:p>
            <a:endParaRPr lang="en-US" dirty="0"/>
          </a:p>
          <a:p>
            <a:endParaRPr lang="en-IN" dirty="0"/>
          </a:p>
        </p:txBody>
      </p:sp>
    </p:spTree>
    <p:extLst>
      <p:ext uri="{BB962C8B-B14F-4D97-AF65-F5344CB8AC3E}">
        <p14:creationId xmlns:p14="http://schemas.microsoft.com/office/powerpoint/2010/main" val="16388267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E2E0A04-EB09-4F3F-924E-8DECB7BA0534}"/>
              </a:ext>
            </a:extLst>
          </p:cNvPr>
          <p:cNvSpPr txBox="1"/>
          <p:nvPr/>
        </p:nvSpPr>
        <p:spPr>
          <a:xfrm>
            <a:off x="941293" y="582706"/>
            <a:ext cx="10354235" cy="5078313"/>
          </a:xfrm>
          <a:prstGeom prst="rect">
            <a:avLst/>
          </a:prstGeom>
          <a:noFill/>
        </p:spPr>
        <p:txBody>
          <a:bodyPr wrap="square" rtlCol="0">
            <a:spAutoFit/>
          </a:bodyPr>
          <a:lstStyle/>
          <a:p>
            <a:r>
              <a:rPr lang="en-US" dirty="0"/>
              <a:t>2) Client side setup:</a:t>
            </a:r>
          </a:p>
          <a:p>
            <a:endParaRPr lang="en-US" dirty="0"/>
          </a:p>
          <a:p>
            <a:r>
              <a:rPr lang="en-US" dirty="0"/>
              <a:t>For windows host machines</a:t>
            </a:r>
          </a:p>
          <a:p>
            <a:r>
              <a:rPr lang="en-US" dirty="0"/>
              <a:t>-&gt; </a:t>
            </a:r>
            <a:r>
              <a:rPr lang="en-US" dirty="0" err="1"/>
              <a:t>powershell</a:t>
            </a:r>
            <a:r>
              <a:rPr lang="en-US" dirty="0"/>
              <a:t> version of 3.0 or newer must be installed on the host</a:t>
            </a:r>
          </a:p>
          <a:p>
            <a:r>
              <a:rPr lang="en-US" dirty="0"/>
              <a:t>-&gt; </a:t>
            </a:r>
            <a:r>
              <a:rPr lang="en-US" dirty="0" err="1"/>
              <a:t>winRM</a:t>
            </a:r>
            <a:r>
              <a:rPr lang="en-US" dirty="0"/>
              <a:t> listening ports (5895 – http or 5896 – https)</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For Linux host machines</a:t>
            </a:r>
          </a:p>
          <a:p>
            <a:r>
              <a:rPr lang="en-US" dirty="0"/>
              <a:t>-&gt; if SSH key authentication is enabled then directly communication</a:t>
            </a:r>
          </a:p>
          <a:p>
            <a:r>
              <a:rPr lang="en-US" dirty="0"/>
              <a:t>-&gt; if SSH password authentication is enabled then we need to include it in the known hosts file in the </a:t>
            </a:r>
          </a:p>
          <a:p>
            <a:r>
              <a:rPr lang="en-US" dirty="0"/>
              <a:t>Control node </a:t>
            </a:r>
          </a:p>
          <a:p>
            <a:endParaRPr lang="en-US" dirty="0"/>
          </a:p>
        </p:txBody>
      </p:sp>
      <p:pic>
        <p:nvPicPr>
          <p:cNvPr id="4" name="Picture 3">
            <a:extLst>
              <a:ext uri="{FF2B5EF4-FFF2-40B4-BE49-F238E27FC236}">
                <a16:creationId xmlns:a16="http://schemas.microsoft.com/office/drawing/2014/main" id="{480B9161-2A9D-4648-B375-F2776318E7C5}"/>
              </a:ext>
            </a:extLst>
          </p:cNvPr>
          <p:cNvPicPr>
            <a:picLocks noChangeAspect="1"/>
          </p:cNvPicPr>
          <p:nvPr/>
        </p:nvPicPr>
        <p:blipFill>
          <a:blip r:embed="rId2"/>
          <a:stretch>
            <a:fillRect/>
          </a:stretch>
        </p:blipFill>
        <p:spPr>
          <a:xfrm>
            <a:off x="1717463" y="2241104"/>
            <a:ext cx="4023709" cy="1676545"/>
          </a:xfrm>
          <a:prstGeom prst="rect">
            <a:avLst/>
          </a:prstGeom>
        </p:spPr>
      </p:pic>
    </p:spTree>
    <p:extLst>
      <p:ext uri="{BB962C8B-B14F-4D97-AF65-F5344CB8AC3E}">
        <p14:creationId xmlns:p14="http://schemas.microsoft.com/office/powerpoint/2010/main" val="9129748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7A81DE-8744-4104-B06D-BE68C87B0459}"/>
              </a:ext>
            </a:extLst>
          </p:cNvPr>
          <p:cNvSpPr>
            <a:spLocks noGrp="1"/>
          </p:cNvSpPr>
          <p:nvPr>
            <p:ph type="title"/>
          </p:nvPr>
        </p:nvSpPr>
        <p:spPr/>
        <p:txBody>
          <a:bodyPr/>
          <a:lstStyle/>
          <a:p>
            <a:r>
              <a:rPr lang="en-US" dirty="0"/>
              <a:t>Ansible AWX </a:t>
            </a:r>
            <a:endParaRPr lang="en-IN" dirty="0"/>
          </a:p>
        </p:txBody>
      </p:sp>
      <p:pic>
        <p:nvPicPr>
          <p:cNvPr id="2052" name="Picture 4" descr="GitHub - ansible/awx: AWX provides a web-based user interface, REST API,  and task engine built on top of Ansible. It is one of the upstream projects  for Red Hat Ansible Automation Platform.">
            <a:extLst>
              <a:ext uri="{FF2B5EF4-FFF2-40B4-BE49-F238E27FC236}">
                <a16:creationId xmlns:a16="http://schemas.microsoft.com/office/drawing/2014/main" id="{DD30D797-5357-4682-9B94-B42309DF2876}"/>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056562" y="558641"/>
            <a:ext cx="1658938" cy="117871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39A64318-308D-41BF-B343-8418A74FEDAD}"/>
              </a:ext>
            </a:extLst>
          </p:cNvPr>
          <p:cNvSpPr txBox="1"/>
          <p:nvPr/>
        </p:nvSpPr>
        <p:spPr>
          <a:xfrm>
            <a:off x="1097280" y="2277036"/>
            <a:ext cx="10058400" cy="3970318"/>
          </a:xfrm>
          <a:prstGeom prst="rect">
            <a:avLst/>
          </a:prstGeom>
          <a:noFill/>
        </p:spPr>
        <p:txBody>
          <a:bodyPr wrap="square" rtlCol="0">
            <a:spAutoFit/>
          </a:bodyPr>
          <a:lstStyle/>
          <a:p>
            <a:r>
              <a:rPr lang="en-US" dirty="0"/>
              <a:t>Ansible AWX is a web based user interface built on top of ansible with which we can have better control of our IT environments</a:t>
            </a:r>
          </a:p>
          <a:p>
            <a:endParaRPr lang="en-US" dirty="0"/>
          </a:p>
          <a:p>
            <a:r>
              <a:rPr lang="en-US" dirty="0"/>
              <a:t>Ansible from command line/terminal:</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IN" dirty="0"/>
          </a:p>
        </p:txBody>
      </p:sp>
      <p:pic>
        <p:nvPicPr>
          <p:cNvPr id="6" name="Picture 5">
            <a:extLst>
              <a:ext uri="{FF2B5EF4-FFF2-40B4-BE49-F238E27FC236}">
                <a16:creationId xmlns:a16="http://schemas.microsoft.com/office/drawing/2014/main" id="{F2A7A457-77C3-4BE7-9D4F-09908086DAEB}"/>
              </a:ext>
            </a:extLst>
          </p:cNvPr>
          <p:cNvPicPr>
            <a:picLocks noChangeAspect="1"/>
          </p:cNvPicPr>
          <p:nvPr/>
        </p:nvPicPr>
        <p:blipFill>
          <a:blip r:embed="rId3"/>
          <a:stretch>
            <a:fillRect/>
          </a:stretch>
        </p:blipFill>
        <p:spPr>
          <a:xfrm>
            <a:off x="1097280" y="3545541"/>
            <a:ext cx="5494496" cy="2347163"/>
          </a:xfrm>
          <a:prstGeom prst="rect">
            <a:avLst/>
          </a:prstGeom>
        </p:spPr>
      </p:pic>
    </p:spTree>
    <p:extLst>
      <p:ext uri="{BB962C8B-B14F-4D97-AF65-F5344CB8AC3E}">
        <p14:creationId xmlns:p14="http://schemas.microsoft.com/office/powerpoint/2010/main" val="10755038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Automating Deployments using Ansible AWX and Jenkins">
            <a:extLst>
              <a:ext uri="{FF2B5EF4-FFF2-40B4-BE49-F238E27FC236}">
                <a16:creationId xmlns:a16="http://schemas.microsoft.com/office/drawing/2014/main" id="{541958EC-E625-4D5A-80F3-661FBCC5BCF2}"/>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941265" y="467658"/>
            <a:ext cx="10309470" cy="55745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04431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45D4ED-FF80-6DCA-6ECC-49955AC0AAE3}"/>
              </a:ext>
            </a:extLst>
          </p:cNvPr>
          <p:cNvSpPr>
            <a:spLocks noGrp="1"/>
          </p:cNvSpPr>
          <p:nvPr>
            <p:ph type="title"/>
          </p:nvPr>
        </p:nvSpPr>
        <p:spPr>
          <a:xfrm>
            <a:off x="1097280" y="286603"/>
            <a:ext cx="10058400" cy="1450757"/>
          </a:xfrm>
        </p:spPr>
        <p:txBody>
          <a:bodyPr anchor="b">
            <a:normAutofit/>
          </a:bodyPr>
          <a:lstStyle/>
          <a:p>
            <a:r>
              <a:rPr lang="en-US" dirty="0" err="1"/>
              <a:t>winrm</a:t>
            </a:r>
            <a:endParaRPr lang="en-IN" dirty="0"/>
          </a:p>
        </p:txBody>
      </p:sp>
      <p:pic>
        <p:nvPicPr>
          <p:cNvPr id="1028" name="Picture 4" descr="WinRM · GitHub">
            <a:extLst>
              <a:ext uri="{FF2B5EF4-FFF2-40B4-BE49-F238E27FC236}">
                <a16:creationId xmlns:a16="http://schemas.microsoft.com/office/drawing/2014/main" id="{99838B8A-0242-31E3-28B4-2C6F86160924}"/>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tretch>
            <a:fillRect/>
          </a:stretch>
        </p:blipFill>
        <p:spPr bwMode="auto">
          <a:xfrm>
            <a:off x="971551" y="2120901"/>
            <a:ext cx="3748193" cy="3748193"/>
          </a:xfrm>
          <a:prstGeom prst="rect">
            <a:avLst/>
          </a:prstGeom>
          <a:solidFill>
            <a:srgbClr val="FFFFFF"/>
          </a:solidFill>
        </p:spPr>
      </p:pic>
      <p:sp>
        <p:nvSpPr>
          <p:cNvPr id="1033" name="Content Placeholder 3">
            <a:extLst>
              <a:ext uri="{FF2B5EF4-FFF2-40B4-BE49-F238E27FC236}">
                <a16:creationId xmlns:a16="http://schemas.microsoft.com/office/drawing/2014/main" id="{EE49AAE6-DEA3-CDF5-6394-4E8E79CE7512}"/>
              </a:ext>
            </a:extLst>
          </p:cNvPr>
          <p:cNvSpPr>
            <a:spLocks noGrp="1"/>
          </p:cNvSpPr>
          <p:nvPr>
            <p:ph sz="half" idx="2"/>
          </p:nvPr>
        </p:nvSpPr>
        <p:spPr>
          <a:xfrm>
            <a:off x="4905375" y="2009775"/>
            <a:ext cx="6250305" cy="3859319"/>
          </a:xfrm>
        </p:spPr>
        <p:txBody>
          <a:bodyPr>
            <a:normAutofit lnSpcReduction="10000"/>
          </a:bodyPr>
          <a:lstStyle/>
          <a:p>
            <a:pPr>
              <a:lnSpc>
                <a:spcPct val="150000"/>
              </a:lnSpc>
              <a:buClr>
                <a:schemeClr val="tx1"/>
              </a:buClr>
              <a:buFont typeface="Arial" panose="020B0604020202020204" pitchFamily="34" charset="0"/>
              <a:buChar char="•"/>
            </a:pPr>
            <a:r>
              <a:rPr lang="en-US" dirty="0">
                <a:latin typeface="Abadi" panose="020B0604020104020204" pitchFamily="34" charset="0"/>
              </a:rPr>
              <a:t>To communicate with Windows host systems, Ansible uses the Windows Remote Management (</a:t>
            </a:r>
            <a:r>
              <a:rPr lang="en-US" dirty="0" err="1">
                <a:latin typeface="Abadi" panose="020B0604020104020204" pitchFamily="34" charset="0"/>
              </a:rPr>
              <a:t>WinRM</a:t>
            </a:r>
            <a:r>
              <a:rPr lang="en-US" dirty="0">
                <a:latin typeface="Abadi" panose="020B0604020104020204" pitchFamily="34" charset="0"/>
              </a:rPr>
              <a:t>) protocol.</a:t>
            </a:r>
          </a:p>
          <a:p>
            <a:pPr>
              <a:lnSpc>
                <a:spcPct val="150000"/>
              </a:lnSpc>
              <a:buClr>
                <a:schemeClr val="tx1"/>
              </a:buClr>
              <a:buFont typeface="Arial" panose="020B0604020202020204" pitchFamily="34" charset="0"/>
              <a:buChar char="•"/>
            </a:pPr>
            <a:r>
              <a:rPr lang="en-US" dirty="0">
                <a:latin typeface="Abadi" panose="020B0604020104020204" pitchFamily="34" charset="0"/>
              </a:rPr>
              <a:t> </a:t>
            </a:r>
            <a:r>
              <a:rPr lang="en-US" dirty="0" err="1">
                <a:latin typeface="Abadi" panose="020B0604020104020204" pitchFamily="34" charset="0"/>
              </a:rPr>
              <a:t>WinRM</a:t>
            </a:r>
            <a:r>
              <a:rPr lang="en-US" dirty="0">
                <a:latin typeface="Abadi" panose="020B0604020104020204" pitchFamily="34" charset="0"/>
              </a:rPr>
              <a:t> allows remote management and execution of commands on Windows systems.</a:t>
            </a:r>
          </a:p>
          <a:p>
            <a:pPr>
              <a:lnSpc>
                <a:spcPct val="150000"/>
              </a:lnSpc>
              <a:buClr>
                <a:schemeClr val="tx1"/>
              </a:buClr>
              <a:buFont typeface="Arial" panose="020B0604020202020204" pitchFamily="34" charset="0"/>
              <a:buChar char="•"/>
            </a:pPr>
            <a:r>
              <a:rPr lang="en-US" dirty="0">
                <a:latin typeface="Abadi" panose="020B0604020104020204" pitchFamily="34" charset="0"/>
              </a:rPr>
              <a:t>To enable Ubuntu systems to communicate with Windows hosts through Ansible using </a:t>
            </a:r>
            <a:r>
              <a:rPr lang="en-US" dirty="0" err="1">
                <a:latin typeface="Abadi" panose="020B0604020104020204" pitchFamily="34" charset="0"/>
              </a:rPr>
              <a:t>WinRM</a:t>
            </a:r>
            <a:r>
              <a:rPr lang="en-US" dirty="0">
                <a:latin typeface="Abadi" panose="020B0604020104020204" pitchFamily="34" charset="0"/>
              </a:rPr>
              <a:t>, we need to install </a:t>
            </a:r>
            <a:r>
              <a:rPr lang="en-US" dirty="0" err="1">
                <a:latin typeface="Abadi" panose="020B0604020104020204" pitchFamily="34" charset="0"/>
              </a:rPr>
              <a:t>pywinrm</a:t>
            </a:r>
            <a:r>
              <a:rPr lang="en-US" dirty="0">
                <a:latin typeface="Abadi" panose="020B0604020104020204" pitchFamily="34" charset="0"/>
              </a:rPr>
              <a:t> in ubuntu through pip (package-management system written in Python).</a:t>
            </a:r>
          </a:p>
        </p:txBody>
      </p:sp>
    </p:spTree>
    <p:extLst>
      <p:ext uri="{BB962C8B-B14F-4D97-AF65-F5344CB8AC3E}">
        <p14:creationId xmlns:p14="http://schemas.microsoft.com/office/powerpoint/2010/main" val="30901461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CBB727-1DEA-64A8-B1D7-FE7C03B40392}"/>
              </a:ext>
            </a:extLst>
          </p:cNvPr>
          <p:cNvSpPr>
            <a:spLocks noGrp="1"/>
          </p:cNvSpPr>
          <p:nvPr>
            <p:ph type="title"/>
          </p:nvPr>
        </p:nvSpPr>
        <p:spPr>
          <a:xfrm>
            <a:off x="1097280" y="286603"/>
            <a:ext cx="10058400" cy="1450757"/>
          </a:xfrm>
        </p:spPr>
        <p:txBody>
          <a:bodyPr anchor="b">
            <a:normAutofit/>
          </a:bodyPr>
          <a:lstStyle/>
          <a:p>
            <a:r>
              <a:rPr lang="en-US" dirty="0"/>
              <a:t>How ansible works</a:t>
            </a:r>
            <a:endParaRPr lang="en-IN" dirty="0"/>
          </a:p>
        </p:txBody>
      </p:sp>
      <p:pic>
        <p:nvPicPr>
          <p:cNvPr id="2052" name="Picture 4" descr="Ansible 101 Getting Started. Ansible is an agentless automation that… | by  Winton Huang | Medium">
            <a:extLst>
              <a:ext uri="{FF2B5EF4-FFF2-40B4-BE49-F238E27FC236}">
                <a16:creationId xmlns:a16="http://schemas.microsoft.com/office/drawing/2014/main" id="{7F837CEC-82AE-D77B-A2B3-6B8A4EDC9C8D}"/>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tretch>
            <a:fillRect/>
          </a:stretch>
        </p:blipFill>
        <p:spPr bwMode="auto">
          <a:xfrm>
            <a:off x="940262" y="2566140"/>
            <a:ext cx="4639736" cy="2841838"/>
          </a:xfrm>
          <a:prstGeom prst="rect">
            <a:avLst/>
          </a:prstGeom>
          <a:solidFill>
            <a:srgbClr val="FFFFFF"/>
          </a:solidFill>
        </p:spPr>
      </p:pic>
      <p:sp>
        <p:nvSpPr>
          <p:cNvPr id="2057" name="Content Placeholder 3">
            <a:extLst>
              <a:ext uri="{FF2B5EF4-FFF2-40B4-BE49-F238E27FC236}">
                <a16:creationId xmlns:a16="http://schemas.microsoft.com/office/drawing/2014/main" id="{926C6700-EC99-61BF-1F33-71C75CB92FBD}"/>
              </a:ext>
            </a:extLst>
          </p:cNvPr>
          <p:cNvSpPr>
            <a:spLocks noGrp="1"/>
          </p:cNvSpPr>
          <p:nvPr>
            <p:ph sz="half" idx="2"/>
          </p:nvPr>
        </p:nvSpPr>
        <p:spPr>
          <a:xfrm>
            <a:off x="5737016" y="2105025"/>
            <a:ext cx="5418664" cy="3764069"/>
          </a:xfrm>
        </p:spPr>
        <p:txBody>
          <a:bodyPr>
            <a:normAutofit fontScale="92500" lnSpcReduction="20000"/>
          </a:bodyPr>
          <a:lstStyle/>
          <a:p>
            <a:pPr>
              <a:buClr>
                <a:schemeClr val="tx1"/>
              </a:buClr>
              <a:buFont typeface="Arial" panose="020B0604020202020204" pitchFamily="34" charset="0"/>
              <a:buChar char="•"/>
            </a:pPr>
            <a:r>
              <a:rPr lang="en-US" dirty="0">
                <a:latin typeface="Abadi" panose="020B0604020104020204" pitchFamily="34" charset="0"/>
              </a:rPr>
              <a:t>Inventory: Ansible starts by reading the inventory file, which defines the hosts and groups of hosts that Ansible will manage</a:t>
            </a:r>
          </a:p>
          <a:p>
            <a:pPr>
              <a:buClr>
                <a:schemeClr val="tx1"/>
              </a:buClr>
              <a:buFont typeface="Arial" panose="020B0604020202020204" pitchFamily="34" charset="0"/>
              <a:buChar char="•"/>
            </a:pPr>
            <a:r>
              <a:rPr lang="en-US" dirty="0">
                <a:latin typeface="Abadi" panose="020B0604020104020204" pitchFamily="34" charset="0"/>
              </a:rPr>
              <a:t>Playbooks and Tasks: Ansible uses playbooks to define automation tasks and configurations.</a:t>
            </a:r>
          </a:p>
          <a:p>
            <a:pPr>
              <a:buClr>
                <a:schemeClr val="tx1"/>
              </a:buClr>
              <a:buFont typeface="Arial" panose="020B0604020202020204" pitchFamily="34" charset="0"/>
              <a:buChar char="•"/>
            </a:pPr>
            <a:r>
              <a:rPr lang="en-US" dirty="0" err="1">
                <a:latin typeface="Abadi" panose="020B0604020104020204" pitchFamily="34" charset="0"/>
              </a:rPr>
              <a:t>WinRM</a:t>
            </a:r>
            <a:r>
              <a:rPr lang="en-US" dirty="0">
                <a:latin typeface="Abadi" panose="020B0604020104020204" pitchFamily="34" charset="0"/>
              </a:rPr>
              <a:t> Connection: Ansible establishes or </a:t>
            </a:r>
            <a:r>
              <a:rPr lang="en-US" dirty="0" err="1">
                <a:latin typeface="Abadi" panose="020B0604020104020204" pitchFamily="34" charset="0"/>
              </a:rPr>
              <a:t>WinRM</a:t>
            </a:r>
            <a:r>
              <a:rPr lang="en-US" dirty="0">
                <a:latin typeface="Abadi" panose="020B0604020104020204" pitchFamily="34" charset="0"/>
              </a:rPr>
              <a:t> connections with the target hosts specified in the playbook.</a:t>
            </a:r>
          </a:p>
          <a:p>
            <a:pPr>
              <a:buClr>
                <a:schemeClr val="tx1"/>
              </a:buClr>
              <a:buFont typeface="Arial" panose="020B0604020202020204" pitchFamily="34" charset="0"/>
              <a:buChar char="•"/>
            </a:pPr>
            <a:r>
              <a:rPr lang="en-US" dirty="0">
                <a:latin typeface="Abadi" panose="020B0604020104020204" pitchFamily="34" charset="0"/>
              </a:rPr>
              <a:t>Task Execution: Ansible executes tasks defined in the playbook on the target hosts. Each task specifies a module to be used, which performs a specific action on the target hosts. </a:t>
            </a:r>
          </a:p>
          <a:p>
            <a:pPr>
              <a:buClr>
                <a:schemeClr val="tx1"/>
              </a:buClr>
              <a:buFont typeface="Arial" panose="020B0604020202020204" pitchFamily="34" charset="0"/>
              <a:buChar char="•"/>
            </a:pPr>
            <a:endParaRPr lang="en-US" dirty="0">
              <a:latin typeface="Abadi" panose="020B0604020104020204" pitchFamily="34" charset="0"/>
            </a:endParaRPr>
          </a:p>
        </p:txBody>
      </p:sp>
    </p:spTree>
    <p:extLst>
      <p:ext uri="{BB962C8B-B14F-4D97-AF65-F5344CB8AC3E}">
        <p14:creationId xmlns:p14="http://schemas.microsoft.com/office/powerpoint/2010/main" val="17860550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85F931-85D4-E186-A1EC-01266892079A}"/>
              </a:ext>
            </a:extLst>
          </p:cNvPr>
          <p:cNvSpPr>
            <a:spLocks noGrp="1"/>
          </p:cNvSpPr>
          <p:nvPr>
            <p:ph type="title"/>
          </p:nvPr>
        </p:nvSpPr>
        <p:spPr>
          <a:xfrm>
            <a:off x="1097280" y="286603"/>
            <a:ext cx="10058400" cy="1450757"/>
          </a:xfrm>
        </p:spPr>
        <p:txBody>
          <a:bodyPr anchor="b">
            <a:normAutofit/>
          </a:bodyPr>
          <a:lstStyle/>
          <a:p>
            <a:r>
              <a:rPr lang="en-US"/>
              <a:t>Inventory </a:t>
            </a:r>
            <a:endParaRPr lang="en-IN"/>
          </a:p>
        </p:txBody>
      </p:sp>
      <p:sp>
        <p:nvSpPr>
          <p:cNvPr id="4" name="Content Placeholder 3">
            <a:extLst>
              <a:ext uri="{FF2B5EF4-FFF2-40B4-BE49-F238E27FC236}">
                <a16:creationId xmlns:a16="http://schemas.microsoft.com/office/drawing/2014/main" id="{B246F079-5AF2-D171-6B42-6244E95F6703}"/>
              </a:ext>
            </a:extLst>
          </p:cNvPr>
          <p:cNvSpPr>
            <a:spLocks noGrp="1"/>
          </p:cNvSpPr>
          <p:nvPr>
            <p:ph idx="1"/>
          </p:nvPr>
        </p:nvSpPr>
        <p:spPr>
          <a:xfrm>
            <a:off x="1097280" y="2108201"/>
            <a:ext cx="10058400" cy="3760891"/>
          </a:xfrm>
        </p:spPr>
        <p:txBody>
          <a:bodyPr>
            <a:normAutofit/>
          </a:bodyPr>
          <a:lstStyle/>
          <a:p>
            <a:pPr>
              <a:buClr>
                <a:schemeClr val="tx1"/>
              </a:buClr>
              <a:buFont typeface="Arial" panose="020B0604020202020204" pitchFamily="34" charset="0"/>
              <a:buChar char="•"/>
            </a:pPr>
            <a:r>
              <a:rPr lang="en-US" b="0" i="0" dirty="0">
                <a:effectLst/>
              </a:rPr>
              <a:t>An inventory is a file that defines the hosts and groups of hosts that Ansible can manage. </a:t>
            </a:r>
          </a:p>
          <a:p>
            <a:pPr>
              <a:buClr>
                <a:schemeClr val="tx1"/>
              </a:buClr>
              <a:buFont typeface="Arial" panose="020B0604020202020204" pitchFamily="34" charset="0"/>
              <a:buChar char="•"/>
            </a:pPr>
            <a:r>
              <a:rPr lang="en-US" b="0" i="0" dirty="0">
                <a:effectLst/>
              </a:rPr>
              <a:t>It serves as a central configuration file that organizes and categorizes the systems you want to control or automate.</a:t>
            </a:r>
          </a:p>
          <a:p>
            <a:pPr>
              <a:buClr>
                <a:schemeClr val="tx1"/>
              </a:buClr>
              <a:buFont typeface="Arial" panose="020B0604020202020204" pitchFamily="34" charset="0"/>
              <a:buChar char="•"/>
            </a:pPr>
            <a:r>
              <a:rPr lang="en-US" dirty="0"/>
              <a:t>On an Ubuntu host system, the inventory file can be located at /</a:t>
            </a:r>
            <a:r>
              <a:rPr lang="en-US" dirty="0" err="1"/>
              <a:t>etc</a:t>
            </a:r>
            <a:r>
              <a:rPr lang="en-US" dirty="0"/>
              <a:t>/ansible/hosts by default.</a:t>
            </a:r>
          </a:p>
          <a:p>
            <a:pPr>
              <a:buClr>
                <a:schemeClr val="tx1"/>
              </a:buClr>
              <a:buFont typeface="Arial" panose="020B0604020202020204" pitchFamily="34" charset="0"/>
              <a:buChar char="•"/>
            </a:pPr>
            <a:r>
              <a:rPr lang="en-US" dirty="0"/>
              <a:t>The inventory format by default and widely used is INI but other forms like YAML, JSON, etc. can be used</a:t>
            </a:r>
            <a:endParaRPr lang="en-IN" dirty="0"/>
          </a:p>
        </p:txBody>
      </p:sp>
    </p:spTree>
    <p:extLst>
      <p:ext uri="{BB962C8B-B14F-4D97-AF65-F5344CB8AC3E}">
        <p14:creationId xmlns:p14="http://schemas.microsoft.com/office/powerpoint/2010/main" val="20020170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90E3A-8C92-117B-3E1C-3700620EFEA2}"/>
              </a:ext>
            </a:extLst>
          </p:cNvPr>
          <p:cNvSpPr>
            <a:spLocks noGrp="1"/>
          </p:cNvSpPr>
          <p:nvPr>
            <p:ph type="title"/>
          </p:nvPr>
        </p:nvSpPr>
        <p:spPr>
          <a:xfrm>
            <a:off x="1097280" y="286603"/>
            <a:ext cx="10058400" cy="1450757"/>
          </a:xfrm>
        </p:spPr>
        <p:txBody>
          <a:bodyPr anchor="b">
            <a:normAutofit/>
          </a:bodyPr>
          <a:lstStyle/>
          <a:p>
            <a:r>
              <a:rPr lang="en-US" dirty="0"/>
              <a:t>Inventory</a:t>
            </a:r>
            <a:endParaRPr lang="en-IN" dirty="0"/>
          </a:p>
        </p:txBody>
      </p:sp>
      <p:pic>
        <p:nvPicPr>
          <p:cNvPr id="7" name="Content Placeholder 11">
            <a:extLst>
              <a:ext uri="{FF2B5EF4-FFF2-40B4-BE49-F238E27FC236}">
                <a16:creationId xmlns:a16="http://schemas.microsoft.com/office/drawing/2014/main" id="{A5254A44-DD16-E4F2-E6AA-0A6D0BDF27B6}"/>
              </a:ext>
            </a:extLst>
          </p:cNvPr>
          <p:cNvPicPr>
            <a:picLocks noChangeAspect="1"/>
          </p:cNvPicPr>
          <p:nvPr/>
        </p:nvPicPr>
        <p:blipFill>
          <a:blip r:embed="rId2"/>
          <a:stretch>
            <a:fillRect/>
          </a:stretch>
        </p:blipFill>
        <p:spPr>
          <a:xfrm>
            <a:off x="346531" y="2120900"/>
            <a:ext cx="5980445" cy="3288140"/>
          </a:xfrm>
          <a:prstGeom prst="rect">
            <a:avLst/>
          </a:prstGeom>
          <a:noFill/>
        </p:spPr>
      </p:pic>
      <p:sp>
        <p:nvSpPr>
          <p:cNvPr id="3" name="Content Placeholder 2">
            <a:extLst>
              <a:ext uri="{FF2B5EF4-FFF2-40B4-BE49-F238E27FC236}">
                <a16:creationId xmlns:a16="http://schemas.microsoft.com/office/drawing/2014/main" id="{FD8AD89D-FE0E-3DBB-0478-F0CFBED08ED6}"/>
              </a:ext>
            </a:extLst>
          </p:cNvPr>
          <p:cNvSpPr>
            <a:spLocks noGrp="1"/>
          </p:cNvSpPr>
          <p:nvPr>
            <p:ph sz="half" idx="2"/>
          </p:nvPr>
        </p:nvSpPr>
        <p:spPr>
          <a:xfrm>
            <a:off x="6515944" y="2120900"/>
            <a:ext cx="4639736" cy="3748194"/>
          </a:xfrm>
        </p:spPr>
        <p:txBody>
          <a:bodyPr>
            <a:normAutofit/>
          </a:bodyPr>
          <a:lstStyle/>
          <a:p>
            <a:pPr>
              <a:buClr>
                <a:schemeClr val="tx1"/>
              </a:buClr>
              <a:buFont typeface="Arial" panose="020B0604020202020204" pitchFamily="34" charset="0"/>
              <a:buChar char="•"/>
            </a:pPr>
            <a:r>
              <a:rPr lang="en-US" dirty="0">
                <a:latin typeface="Abadi" panose="020B0604020104020204" pitchFamily="34" charset="0"/>
              </a:rPr>
              <a:t>Hosts: Each line in the inventory file represents a host that Ansible can manage. </a:t>
            </a:r>
          </a:p>
          <a:p>
            <a:pPr>
              <a:buClr>
                <a:schemeClr val="tx1"/>
              </a:buClr>
              <a:buFont typeface="Arial" panose="020B0604020202020204" pitchFamily="34" charset="0"/>
              <a:buChar char="•"/>
            </a:pPr>
            <a:r>
              <a:rPr lang="en-US" dirty="0">
                <a:latin typeface="Abadi" panose="020B0604020104020204" pitchFamily="34" charset="0"/>
              </a:rPr>
              <a:t>Groups: You can group hosts together in the inventory file based on various criteria, such as their role, environment, or location. </a:t>
            </a:r>
          </a:p>
          <a:p>
            <a:pPr>
              <a:buClr>
                <a:schemeClr val="tx1"/>
              </a:buClr>
              <a:buFont typeface="Arial" panose="020B0604020202020204" pitchFamily="34" charset="0"/>
              <a:buChar char="•"/>
            </a:pPr>
            <a:r>
              <a:rPr lang="en-US" dirty="0">
                <a:latin typeface="Abadi" panose="020B0604020104020204" pitchFamily="34" charset="0"/>
              </a:rPr>
              <a:t>Variables: You can assign variables to individual hosts or groups in the inventory file. </a:t>
            </a:r>
            <a:endParaRPr lang="en-IN" dirty="0">
              <a:latin typeface="Abadi" panose="020B0604020104020204" pitchFamily="34" charset="0"/>
            </a:endParaRPr>
          </a:p>
        </p:txBody>
      </p:sp>
    </p:spTree>
    <p:extLst>
      <p:ext uri="{BB962C8B-B14F-4D97-AF65-F5344CB8AC3E}">
        <p14:creationId xmlns:p14="http://schemas.microsoft.com/office/powerpoint/2010/main" val="2234941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0FA62E-F4C9-9BE2-E889-91AFC1A2114A}"/>
              </a:ext>
            </a:extLst>
          </p:cNvPr>
          <p:cNvSpPr>
            <a:spLocks noGrp="1"/>
          </p:cNvSpPr>
          <p:nvPr>
            <p:ph type="title"/>
          </p:nvPr>
        </p:nvSpPr>
        <p:spPr>
          <a:xfrm>
            <a:off x="1097280" y="286603"/>
            <a:ext cx="10058400" cy="1450757"/>
          </a:xfrm>
        </p:spPr>
        <p:txBody>
          <a:bodyPr anchor="b">
            <a:normAutofit/>
          </a:bodyPr>
          <a:lstStyle/>
          <a:p>
            <a:r>
              <a:rPr lang="en-US" dirty="0"/>
              <a:t>Modules</a:t>
            </a:r>
            <a:endParaRPr lang="en-IN" dirty="0"/>
          </a:p>
        </p:txBody>
      </p:sp>
      <p:pic>
        <p:nvPicPr>
          <p:cNvPr id="4098" name="Picture 2" descr="Managing File-Related Operations Using Ansible File Modules">
            <a:extLst>
              <a:ext uri="{FF2B5EF4-FFF2-40B4-BE49-F238E27FC236}">
                <a16:creationId xmlns:a16="http://schemas.microsoft.com/office/drawing/2014/main" id="{805B64A7-F435-F75C-57D8-BEB6E04A8D39}"/>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tretch>
            <a:fillRect/>
          </a:stretch>
        </p:blipFill>
        <p:spPr bwMode="auto">
          <a:xfrm>
            <a:off x="353614" y="1952625"/>
            <a:ext cx="5986463" cy="3990975"/>
          </a:xfrm>
          <a:prstGeom prst="rect">
            <a:avLst/>
          </a:prstGeom>
          <a:solidFill>
            <a:srgbClr val="FFFFFF"/>
          </a:solidFill>
        </p:spPr>
      </p:pic>
      <p:sp>
        <p:nvSpPr>
          <p:cNvPr id="4103" name="Content Placeholder 3">
            <a:extLst>
              <a:ext uri="{FF2B5EF4-FFF2-40B4-BE49-F238E27FC236}">
                <a16:creationId xmlns:a16="http://schemas.microsoft.com/office/drawing/2014/main" id="{80305ED8-87ED-CBE8-5777-1242CCF0F1C4}"/>
              </a:ext>
            </a:extLst>
          </p:cNvPr>
          <p:cNvSpPr>
            <a:spLocks noGrp="1"/>
          </p:cNvSpPr>
          <p:nvPr>
            <p:ph sz="half" idx="2"/>
          </p:nvPr>
        </p:nvSpPr>
        <p:spPr>
          <a:xfrm>
            <a:off x="6416277" y="1952625"/>
            <a:ext cx="4815603" cy="3916469"/>
          </a:xfrm>
        </p:spPr>
        <p:txBody>
          <a:bodyPr>
            <a:normAutofit/>
          </a:bodyPr>
          <a:lstStyle/>
          <a:p>
            <a:pPr>
              <a:buClr>
                <a:schemeClr val="tx1"/>
              </a:buClr>
              <a:buFont typeface="Arial" panose="020B0604020202020204" pitchFamily="34" charset="0"/>
              <a:buChar char="•"/>
            </a:pPr>
            <a:r>
              <a:rPr lang="en-US" sz="2000" dirty="0">
                <a:latin typeface="Abadi" panose="020B0604020104020204" pitchFamily="34" charset="0"/>
              </a:rPr>
              <a:t>In Ansible, modules are standalone units of code that perform specific tasks or actions on the target hosts.</a:t>
            </a:r>
          </a:p>
          <a:p>
            <a:pPr>
              <a:buClr>
                <a:schemeClr val="tx1"/>
              </a:buClr>
              <a:buFont typeface="Arial" panose="020B0604020202020204" pitchFamily="34" charset="0"/>
              <a:buChar char="•"/>
            </a:pPr>
            <a:r>
              <a:rPr lang="en-US" sz="2000" dirty="0">
                <a:latin typeface="Abadi" panose="020B0604020104020204" pitchFamily="34" charset="0"/>
              </a:rPr>
              <a:t>Modules can perform tasks such as executing commands, managing files, installing packages, making network connections, interacting with cloud providers, and more. </a:t>
            </a:r>
          </a:p>
          <a:p>
            <a:pPr>
              <a:buClr>
                <a:schemeClr val="tx1"/>
              </a:buClr>
              <a:buFont typeface="Arial" panose="020B0604020202020204" pitchFamily="34" charset="0"/>
              <a:buChar char="•"/>
            </a:pPr>
            <a:r>
              <a:rPr lang="en-US" sz="2000" dirty="0">
                <a:latin typeface="Abadi" panose="020B0604020104020204" pitchFamily="34" charset="0"/>
              </a:rPr>
              <a:t>Modules can be used through playbooks or </a:t>
            </a:r>
            <a:r>
              <a:rPr lang="en-US" sz="2000" dirty="0" err="1">
                <a:latin typeface="Abadi" panose="020B0604020104020204" pitchFamily="34" charset="0"/>
              </a:rPr>
              <a:t>adhoc</a:t>
            </a:r>
            <a:r>
              <a:rPr lang="en-US" sz="2000" dirty="0">
                <a:latin typeface="Abadi" panose="020B0604020104020204" pitchFamily="34" charset="0"/>
              </a:rPr>
              <a:t> commands</a:t>
            </a:r>
          </a:p>
          <a:p>
            <a:pPr marL="0" indent="0">
              <a:buClr>
                <a:schemeClr val="tx1"/>
              </a:buClr>
              <a:buNone/>
            </a:pPr>
            <a:endParaRPr lang="en-US" sz="2000" dirty="0">
              <a:latin typeface="Abadi" panose="020B0604020104020204" pitchFamily="34" charset="0"/>
            </a:endParaRPr>
          </a:p>
        </p:txBody>
      </p:sp>
    </p:spTree>
    <p:extLst>
      <p:ext uri="{BB962C8B-B14F-4D97-AF65-F5344CB8AC3E}">
        <p14:creationId xmlns:p14="http://schemas.microsoft.com/office/powerpoint/2010/main" val="36299912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B03C1A-28D0-D8A0-83BB-7833CDFF9463}"/>
              </a:ext>
            </a:extLst>
          </p:cNvPr>
          <p:cNvSpPr>
            <a:spLocks noGrp="1"/>
          </p:cNvSpPr>
          <p:nvPr>
            <p:ph type="title"/>
          </p:nvPr>
        </p:nvSpPr>
        <p:spPr/>
        <p:txBody>
          <a:bodyPr/>
          <a:lstStyle/>
          <a:p>
            <a:r>
              <a:rPr lang="en-US" dirty="0"/>
              <a:t>Modules</a:t>
            </a:r>
            <a:endParaRPr lang="en-IN" dirty="0"/>
          </a:p>
        </p:txBody>
      </p:sp>
      <p:sp>
        <p:nvSpPr>
          <p:cNvPr id="3" name="Content Placeholder 2">
            <a:extLst>
              <a:ext uri="{FF2B5EF4-FFF2-40B4-BE49-F238E27FC236}">
                <a16:creationId xmlns:a16="http://schemas.microsoft.com/office/drawing/2014/main" id="{2282B7A9-E5E0-2190-CC13-01E186D0EFAB}"/>
              </a:ext>
            </a:extLst>
          </p:cNvPr>
          <p:cNvSpPr>
            <a:spLocks noGrp="1"/>
          </p:cNvSpPr>
          <p:nvPr>
            <p:ph sz="half" idx="1"/>
          </p:nvPr>
        </p:nvSpPr>
        <p:spPr>
          <a:xfrm>
            <a:off x="1097280" y="2120900"/>
            <a:ext cx="10058400" cy="3748193"/>
          </a:xfrm>
        </p:spPr>
        <p:txBody>
          <a:bodyPr>
            <a:normAutofit/>
          </a:bodyPr>
          <a:lstStyle/>
          <a:p>
            <a:pPr>
              <a:buClr>
                <a:schemeClr val="tx1"/>
              </a:buClr>
              <a:buFont typeface="Arial" panose="020B0604020202020204" pitchFamily="34" charset="0"/>
              <a:buChar char="•"/>
            </a:pPr>
            <a:r>
              <a:rPr lang="en-US" dirty="0">
                <a:latin typeface="Abadi" panose="020B0604020104020204" pitchFamily="34" charset="0"/>
              </a:rPr>
              <a:t>Ansible modules are primarily created using the Python programming language. </a:t>
            </a:r>
          </a:p>
          <a:p>
            <a:pPr>
              <a:buClr>
                <a:schemeClr val="tx1"/>
              </a:buClr>
              <a:buFont typeface="Arial" panose="020B0604020202020204" pitchFamily="34" charset="0"/>
              <a:buChar char="•"/>
            </a:pPr>
            <a:r>
              <a:rPr lang="en-US" dirty="0">
                <a:latin typeface="Abadi" panose="020B0604020104020204" pitchFamily="34" charset="0"/>
              </a:rPr>
              <a:t>There are modules available in other languages as well. </a:t>
            </a:r>
          </a:p>
          <a:p>
            <a:pPr>
              <a:buClr>
                <a:schemeClr val="tx1"/>
              </a:buClr>
              <a:buFont typeface="Arial" panose="020B0604020202020204" pitchFamily="34" charset="0"/>
              <a:buChar char="•"/>
            </a:pPr>
            <a:r>
              <a:rPr lang="en-US" dirty="0">
                <a:latin typeface="Abadi" panose="020B0604020104020204" pitchFamily="34" charset="0"/>
              </a:rPr>
              <a:t> Ansible comes with a wide range of built-in modules that are included with the Ansible installation itself.</a:t>
            </a:r>
          </a:p>
          <a:p>
            <a:pPr>
              <a:buClr>
                <a:schemeClr val="tx1"/>
              </a:buClr>
              <a:buFont typeface="Arial" panose="020B0604020202020204" pitchFamily="34" charset="0"/>
              <a:buChar char="•"/>
            </a:pPr>
            <a:r>
              <a:rPr lang="en-US" dirty="0">
                <a:latin typeface="Abadi" panose="020B0604020104020204" pitchFamily="34" charset="0"/>
              </a:rPr>
              <a:t>Apart from these built-in modules, we can create new modules or fetch from other sources as well</a:t>
            </a:r>
          </a:p>
          <a:p>
            <a:pPr>
              <a:buClr>
                <a:schemeClr val="tx1"/>
              </a:buClr>
              <a:buFont typeface="Arial" panose="020B0604020202020204" pitchFamily="34" charset="0"/>
              <a:buChar char="•"/>
            </a:pPr>
            <a:r>
              <a:rPr lang="en-US" dirty="0">
                <a:latin typeface="Abadi" panose="020B0604020104020204" pitchFamily="34" charset="0"/>
              </a:rPr>
              <a:t>The Ansible documentation provides detailed guidelines and best practices for creating custom modules, including sample code and examples.</a:t>
            </a:r>
            <a:endParaRPr lang="en-IN" dirty="0">
              <a:latin typeface="Abadi" panose="020B0604020104020204" pitchFamily="34" charset="0"/>
            </a:endParaRPr>
          </a:p>
        </p:txBody>
      </p:sp>
    </p:spTree>
    <p:extLst>
      <p:ext uri="{BB962C8B-B14F-4D97-AF65-F5344CB8AC3E}">
        <p14:creationId xmlns:p14="http://schemas.microsoft.com/office/powerpoint/2010/main" val="9147230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11B3B6-88B5-4739-A97F-A730434AA4F7}"/>
              </a:ext>
            </a:extLst>
          </p:cNvPr>
          <p:cNvSpPr>
            <a:spLocks noGrp="1"/>
          </p:cNvSpPr>
          <p:nvPr>
            <p:ph type="title"/>
          </p:nvPr>
        </p:nvSpPr>
        <p:spPr/>
        <p:txBody>
          <a:bodyPr/>
          <a:lstStyle/>
          <a:p>
            <a:r>
              <a:rPr lang="en-US" dirty="0"/>
              <a:t>Why Ansible</a:t>
            </a:r>
            <a:endParaRPr lang="en-IN" dirty="0"/>
          </a:p>
        </p:txBody>
      </p:sp>
      <p:pic>
        <p:nvPicPr>
          <p:cNvPr id="20" name="Picture 19" descr="Businessman thumbs up">
            <a:extLst>
              <a:ext uri="{FF2B5EF4-FFF2-40B4-BE49-F238E27FC236}">
                <a16:creationId xmlns:a16="http://schemas.microsoft.com/office/drawing/2014/main" id="{32A01A43-47B9-42D0-9404-5A78251230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70658" y="2013485"/>
            <a:ext cx="780120" cy="1979382"/>
          </a:xfrm>
          <a:prstGeom prst="rect">
            <a:avLst/>
          </a:prstGeom>
        </p:spPr>
      </p:pic>
      <p:pic>
        <p:nvPicPr>
          <p:cNvPr id="24" name="Picture 23" descr="Businessman using phone">
            <a:extLst>
              <a:ext uri="{FF2B5EF4-FFF2-40B4-BE49-F238E27FC236}">
                <a16:creationId xmlns:a16="http://schemas.microsoft.com/office/drawing/2014/main" id="{3C3BBB05-BDCC-4180-96E3-B588BA5D4A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70657" y="4205066"/>
            <a:ext cx="780121" cy="2133247"/>
          </a:xfrm>
          <a:prstGeom prst="rect">
            <a:avLst/>
          </a:prstGeom>
        </p:spPr>
      </p:pic>
      <p:sp>
        <p:nvSpPr>
          <p:cNvPr id="25" name="Arrow: Right 24">
            <a:extLst>
              <a:ext uri="{FF2B5EF4-FFF2-40B4-BE49-F238E27FC236}">
                <a16:creationId xmlns:a16="http://schemas.microsoft.com/office/drawing/2014/main" id="{DD86535C-D6AF-4BEA-ABDD-7E31E77316FD}"/>
              </a:ext>
            </a:extLst>
          </p:cNvPr>
          <p:cNvSpPr/>
          <p:nvPr/>
        </p:nvSpPr>
        <p:spPr>
          <a:xfrm>
            <a:off x="3693459" y="3011244"/>
            <a:ext cx="3299012" cy="17929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7" name="Graphic 26" descr="Computer with solid fill">
            <a:extLst>
              <a:ext uri="{FF2B5EF4-FFF2-40B4-BE49-F238E27FC236}">
                <a16:creationId xmlns:a16="http://schemas.microsoft.com/office/drawing/2014/main" id="{629B7DC1-0706-4B3F-8233-81E03C714F6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350718" y="2635623"/>
            <a:ext cx="914400" cy="914400"/>
          </a:xfrm>
          <a:prstGeom prst="rect">
            <a:avLst/>
          </a:prstGeom>
        </p:spPr>
      </p:pic>
      <p:pic>
        <p:nvPicPr>
          <p:cNvPr id="28" name="Graphic 27" descr="Computer with solid fill">
            <a:extLst>
              <a:ext uri="{FF2B5EF4-FFF2-40B4-BE49-F238E27FC236}">
                <a16:creationId xmlns:a16="http://schemas.microsoft.com/office/drawing/2014/main" id="{A9DA6347-6678-4B05-93E0-E443B88ED4A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951014" y="2651759"/>
            <a:ext cx="914400" cy="914400"/>
          </a:xfrm>
          <a:prstGeom prst="rect">
            <a:avLst/>
          </a:prstGeom>
        </p:spPr>
      </p:pic>
      <p:pic>
        <p:nvPicPr>
          <p:cNvPr id="30" name="Graphic 29" descr="Computer with solid fill">
            <a:extLst>
              <a:ext uri="{FF2B5EF4-FFF2-40B4-BE49-F238E27FC236}">
                <a16:creationId xmlns:a16="http://schemas.microsoft.com/office/drawing/2014/main" id="{35736E3B-CC84-457E-A383-036A1978CD4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606157" y="5271690"/>
            <a:ext cx="914400" cy="914400"/>
          </a:xfrm>
          <a:prstGeom prst="rect">
            <a:avLst/>
          </a:prstGeom>
        </p:spPr>
      </p:pic>
      <p:pic>
        <p:nvPicPr>
          <p:cNvPr id="31" name="Graphic 30" descr="Computer with solid fill">
            <a:extLst>
              <a:ext uri="{FF2B5EF4-FFF2-40B4-BE49-F238E27FC236}">
                <a16:creationId xmlns:a16="http://schemas.microsoft.com/office/drawing/2014/main" id="{D74228B6-1988-449D-BA53-3BE57440B6D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350718" y="5242105"/>
            <a:ext cx="914400" cy="914400"/>
          </a:xfrm>
          <a:prstGeom prst="rect">
            <a:avLst/>
          </a:prstGeom>
        </p:spPr>
      </p:pic>
      <p:pic>
        <p:nvPicPr>
          <p:cNvPr id="32" name="Graphic 31" descr="Computer with solid fill">
            <a:extLst>
              <a:ext uri="{FF2B5EF4-FFF2-40B4-BE49-F238E27FC236}">
                <a16:creationId xmlns:a16="http://schemas.microsoft.com/office/drawing/2014/main" id="{A38A1B7C-756C-49C3-8204-A512FD2350E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211560" y="4464423"/>
            <a:ext cx="914400" cy="914400"/>
          </a:xfrm>
          <a:prstGeom prst="rect">
            <a:avLst/>
          </a:prstGeom>
        </p:spPr>
      </p:pic>
      <p:pic>
        <p:nvPicPr>
          <p:cNvPr id="33" name="Graphic 32" descr="Computer with solid fill">
            <a:extLst>
              <a:ext uri="{FF2B5EF4-FFF2-40B4-BE49-F238E27FC236}">
                <a16:creationId xmlns:a16="http://schemas.microsoft.com/office/drawing/2014/main" id="{DFAA8A4B-E8B6-47AE-BF11-99A53961628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973860" y="4464423"/>
            <a:ext cx="914400" cy="914400"/>
          </a:xfrm>
          <a:prstGeom prst="rect">
            <a:avLst/>
          </a:prstGeom>
        </p:spPr>
      </p:pic>
      <p:pic>
        <p:nvPicPr>
          <p:cNvPr id="34" name="Graphic 33" descr="Computer with solid fill">
            <a:extLst>
              <a:ext uri="{FF2B5EF4-FFF2-40B4-BE49-F238E27FC236}">
                <a16:creationId xmlns:a16="http://schemas.microsoft.com/office/drawing/2014/main" id="{07CBD2F6-5FDF-403D-AE63-01A91B7170A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727576" y="4448286"/>
            <a:ext cx="914400" cy="914400"/>
          </a:xfrm>
          <a:prstGeom prst="rect">
            <a:avLst/>
          </a:prstGeom>
        </p:spPr>
      </p:pic>
      <p:sp>
        <p:nvSpPr>
          <p:cNvPr id="36" name="Arrow: Right 35">
            <a:extLst>
              <a:ext uri="{FF2B5EF4-FFF2-40B4-BE49-F238E27FC236}">
                <a16:creationId xmlns:a16="http://schemas.microsoft.com/office/drawing/2014/main" id="{E4B2076E-2722-4C63-B74B-4A55FEC109D1}"/>
              </a:ext>
            </a:extLst>
          </p:cNvPr>
          <p:cNvSpPr/>
          <p:nvPr/>
        </p:nvSpPr>
        <p:spPr>
          <a:xfrm>
            <a:off x="3693459" y="5030993"/>
            <a:ext cx="3299012" cy="17929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24387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fade">
                                      <p:cBhvr>
                                        <p:cTn id="15" dur="500"/>
                                        <p:tgtEl>
                                          <p:spTgt spid="25"/>
                                        </p:tgtEl>
                                      </p:cBhvr>
                                    </p:animEffect>
                                  </p:childTnLst>
                                </p:cTn>
                              </p:par>
                              <p:par>
                                <p:cTn id="16" presetID="10" presetClass="entr" presetSubtype="0" fill="hold" nodeType="withEffect">
                                  <p:stCondLst>
                                    <p:cond delay="0"/>
                                  </p:stCondLst>
                                  <p:childTnLst>
                                    <p:set>
                                      <p:cBhvr>
                                        <p:cTn id="17" dur="1" fill="hold">
                                          <p:stCondLst>
                                            <p:cond delay="0"/>
                                          </p:stCondLst>
                                        </p:cTn>
                                        <p:tgtEl>
                                          <p:spTgt spid="27"/>
                                        </p:tgtEl>
                                        <p:attrNameLst>
                                          <p:attrName>style.visibility</p:attrName>
                                        </p:attrNameLst>
                                      </p:cBhvr>
                                      <p:to>
                                        <p:strVal val="visible"/>
                                      </p:to>
                                    </p:set>
                                    <p:animEffect transition="in" filter="fade">
                                      <p:cBhvr>
                                        <p:cTn id="18" dur="500"/>
                                        <p:tgtEl>
                                          <p:spTgt spid="27"/>
                                        </p:tgtEl>
                                      </p:cBhvr>
                                    </p:animEffect>
                                  </p:childTnLst>
                                </p:cTn>
                              </p:par>
                              <p:par>
                                <p:cTn id="19" presetID="10" presetClass="entr" presetSubtype="0" fill="hold" nodeType="withEffect">
                                  <p:stCondLst>
                                    <p:cond delay="0"/>
                                  </p:stCondLst>
                                  <p:childTnLst>
                                    <p:set>
                                      <p:cBhvr>
                                        <p:cTn id="20" dur="1" fill="hold">
                                          <p:stCondLst>
                                            <p:cond delay="0"/>
                                          </p:stCondLst>
                                        </p:cTn>
                                        <p:tgtEl>
                                          <p:spTgt spid="28"/>
                                        </p:tgtEl>
                                        <p:attrNameLst>
                                          <p:attrName>style.visibility</p:attrName>
                                        </p:attrNameLst>
                                      </p:cBhvr>
                                      <p:to>
                                        <p:strVal val="visible"/>
                                      </p:to>
                                    </p:set>
                                    <p:animEffect transition="in" filter="fade">
                                      <p:cBhvr>
                                        <p:cTn id="21" dur="500"/>
                                        <p:tgtEl>
                                          <p:spTgt spid="28"/>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24"/>
                                        </p:tgtEl>
                                        <p:attrNameLst>
                                          <p:attrName>style.visibility</p:attrName>
                                        </p:attrNameLst>
                                      </p:cBhvr>
                                      <p:to>
                                        <p:strVal val="visible"/>
                                      </p:to>
                                    </p:set>
                                    <p:animEffect transition="in" filter="fade">
                                      <p:cBhvr>
                                        <p:cTn id="26" dur="500"/>
                                        <p:tgtEl>
                                          <p:spTgt spid="24"/>
                                        </p:tgtEl>
                                      </p:cBhvr>
                                    </p:animEffect>
                                  </p:childTnLst>
                                </p:cTn>
                              </p:par>
                              <p:par>
                                <p:cTn id="27" presetID="10" presetClass="entr" presetSubtype="0" fill="hold" nodeType="withEffect">
                                  <p:stCondLst>
                                    <p:cond delay="0"/>
                                  </p:stCondLst>
                                  <p:childTnLst>
                                    <p:set>
                                      <p:cBhvr>
                                        <p:cTn id="28" dur="1" fill="hold">
                                          <p:stCondLst>
                                            <p:cond delay="0"/>
                                          </p:stCondLst>
                                        </p:cTn>
                                        <p:tgtEl>
                                          <p:spTgt spid="30"/>
                                        </p:tgtEl>
                                        <p:attrNameLst>
                                          <p:attrName>style.visibility</p:attrName>
                                        </p:attrNameLst>
                                      </p:cBhvr>
                                      <p:to>
                                        <p:strVal val="visible"/>
                                      </p:to>
                                    </p:set>
                                    <p:animEffect transition="in" filter="fade">
                                      <p:cBhvr>
                                        <p:cTn id="29" dur="500"/>
                                        <p:tgtEl>
                                          <p:spTgt spid="30"/>
                                        </p:tgtEl>
                                      </p:cBhvr>
                                    </p:animEffect>
                                  </p:childTnLst>
                                </p:cTn>
                              </p:par>
                              <p:par>
                                <p:cTn id="30" presetID="10" presetClass="entr" presetSubtype="0" fill="hold" nodeType="withEffect">
                                  <p:stCondLst>
                                    <p:cond delay="0"/>
                                  </p:stCondLst>
                                  <p:childTnLst>
                                    <p:set>
                                      <p:cBhvr>
                                        <p:cTn id="31" dur="1" fill="hold">
                                          <p:stCondLst>
                                            <p:cond delay="0"/>
                                          </p:stCondLst>
                                        </p:cTn>
                                        <p:tgtEl>
                                          <p:spTgt spid="31"/>
                                        </p:tgtEl>
                                        <p:attrNameLst>
                                          <p:attrName>style.visibility</p:attrName>
                                        </p:attrNameLst>
                                      </p:cBhvr>
                                      <p:to>
                                        <p:strVal val="visible"/>
                                      </p:to>
                                    </p:set>
                                    <p:animEffect transition="in" filter="fade">
                                      <p:cBhvr>
                                        <p:cTn id="32" dur="500"/>
                                        <p:tgtEl>
                                          <p:spTgt spid="31"/>
                                        </p:tgtEl>
                                      </p:cBhvr>
                                    </p:animEffect>
                                  </p:childTnLst>
                                </p:cTn>
                              </p:par>
                              <p:par>
                                <p:cTn id="33" presetID="10" presetClass="entr" presetSubtype="0" fill="hold" nodeType="withEffect">
                                  <p:stCondLst>
                                    <p:cond delay="0"/>
                                  </p:stCondLst>
                                  <p:childTnLst>
                                    <p:set>
                                      <p:cBhvr>
                                        <p:cTn id="34" dur="1" fill="hold">
                                          <p:stCondLst>
                                            <p:cond delay="0"/>
                                          </p:stCondLst>
                                        </p:cTn>
                                        <p:tgtEl>
                                          <p:spTgt spid="32"/>
                                        </p:tgtEl>
                                        <p:attrNameLst>
                                          <p:attrName>style.visibility</p:attrName>
                                        </p:attrNameLst>
                                      </p:cBhvr>
                                      <p:to>
                                        <p:strVal val="visible"/>
                                      </p:to>
                                    </p:set>
                                    <p:animEffect transition="in" filter="fade">
                                      <p:cBhvr>
                                        <p:cTn id="35" dur="500"/>
                                        <p:tgtEl>
                                          <p:spTgt spid="32"/>
                                        </p:tgtEl>
                                      </p:cBhvr>
                                    </p:animEffect>
                                  </p:childTnLst>
                                </p:cTn>
                              </p:par>
                              <p:par>
                                <p:cTn id="36" presetID="10" presetClass="entr" presetSubtype="0" fill="hold" nodeType="withEffect">
                                  <p:stCondLst>
                                    <p:cond delay="0"/>
                                  </p:stCondLst>
                                  <p:childTnLst>
                                    <p:set>
                                      <p:cBhvr>
                                        <p:cTn id="37" dur="1" fill="hold">
                                          <p:stCondLst>
                                            <p:cond delay="0"/>
                                          </p:stCondLst>
                                        </p:cTn>
                                        <p:tgtEl>
                                          <p:spTgt spid="33"/>
                                        </p:tgtEl>
                                        <p:attrNameLst>
                                          <p:attrName>style.visibility</p:attrName>
                                        </p:attrNameLst>
                                      </p:cBhvr>
                                      <p:to>
                                        <p:strVal val="visible"/>
                                      </p:to>
                                    </p:set>
                                    <p:animEffect transition="in" filter="fade">
                                      <p:cBhvr>
                                        <p:cTn id="38" dur="500"/>
                                        <p:tgtEl>
                                          <p:spTgt spid="33"/>
                                        </p:tgtEl>
                                      </p:cBhvr>
                                    </p:animEffect>
                                  </p:childTnLst>
                                </p:cTn>
                              </p:par>
                              <p:par>
                                <p:cTn id="39" presetID="10" presetClass="entr" presetSubtype="0" fill="hold" nodeType="withEffect">
                                  <p:stCondLst>
                                    <p:cond delay="0"/>
                                  </p:stCondLst>
                                  <p:childTnLst>
                                    <p:set>
                                      <p:cBhvr>
                                        <p:cTn id="40" dur="1" fill="hold">
                                          <p:stCondLst>
                                            <p:cond delay="0"/>
                                          </p:stCondLst>
                                        </p:cTn>
                                        <p:tgtEl>
                                          <p:spTgt spid="34"/>
                                        </p:tgtEl>
                                        <p:attrNameLst>
                                          <p:attrName>style.visibility</p:attrName>
                                        </p:attrNameLst>
                                      </p:cBhvr>
                                      <p:to>
                                        <p:strVal val="visible"/>
                                      </p:to>
                                    </p:set>
                                    <p:animEffect transition="in" filter="fade">
                                      <p:cBhvr>
                                        <p:cTn id="41" dur="500"/>
                                        <p:tgtEl>
                                          <p:spTgt spid="34"/>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6"/>
                                        </p:tgtEl>
                                        <p:attrNameLst>
                                          <p:attrName>style.visibility</p:attrName>
                                        </p:attrNameLst>
                                      </p:cBhvr>
                                      <p:to>
                                        <p:strVal val="visible"/>
                                      </p:to>
                                    </p:set>
                                    <p:animEffect transition="in" filter="fade">
                                      <p:cBhvr>
                                        <p:cTn id="44"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5" grpId="0" animBg="1"/>
      <p:bldP spid="36"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AE5EEF-8AF5-102E-ECCC-2D5C6856ACAD}"/>
              </a:ext>
            </a:extLst>
          </p:cNvPr>
          <p:cNvSpPr>
            <a:spLocks noGrp="1"/>
          </p:cNvSpPr>
          <p:nvPr>
            <p:ph type="title"/>
          </p:nvPr>
        </p:nvSpPr>
        <p:spPr/>
        <p:txBody>
          <a:bodyPr/>
          <a:lstStyle/>
          <a:p>
            <a:r>
              <a:rPr lang="en-US" dirty="0"/>
              <a:t>“Ad hoc” commands</a:t>
            </a:r>
            <a:endParaRPr lang="en-IN" dirty="0"/>
          </a:p>
        </p:txBody>
      </p:sp>
      <p:pic>
        <p:nvPicPr>
          <p:cNvPr id="6" name="Content Placeholder 5">
            <a:extLst>
              <a:ext uri="{FF2B5EF4-FFF2-40B4-BE49-F238E27FC236}">
                <a16:creationId xmlns:a16="http://schemas.microsoft.com/office/drawing/2014/main" id="{58C0283E-EEA8-4DB8-863D-41B0236CC466}"/>
              </a:ext>
            </a:extLst>
          </p:cNvPr>
          <p:cNvPicPr>
            <a:picLocks noGrp="1" noChangeAspect="1"/>
          </p:cNvPicPr>
          <p:nvPr>
            <p:ph sz="half" idx="1"/>
          </p:nvPr>
        </p:nvPicPr>
        <p:blipFill>
          <a:blip r:embed="rId2"/>
          <a:stretch>
            <a:fillRect/>
          </a:stretch>
        </p:blipFill>
        <p:spPr>
          <a:xfrm>
            <a:off x="1272454" y="2032534"/>
            <a:ext cx="9733510" cy="313502"/>
          </a:xfrm>
        </p:spPr>
      </p:pic>
      <p:sp>
        <p:nvSpPr>
          <p:cNvPr id="4" name="Content Placeholder 3">
            <a:extLst>
              <a:ext uri="{FF2B5EF4-FFF2-40B4-BE49-F238E27FC236}">
                <a16:creationId xmlns:a16="http://schemas.microsoft.com/office/drawing/2014/main" id="{3A7EAC25-910E-3842-BEA1-6EC49DF470AD}"/>
              </a:ext>
            </a:extLst>
          </p:cNvPr>
          <p:cNvSpPr>
            <a:spLocks noGrp="1"/>
          </p:cNvSpPr>
          <p:nvPr>
            <p:ph sz="half" idx="2"/>
          </p:nvPr>
        </p:nvSpPr>
        <p:spPr>
          <a:xfrm>
            <a:off x="1272454" y="2475344"/>
            <a:ext cx="9883226" cy="3916220"/>
          </a:xfrm>
        </p:spPr>
        <p:txBody>
          <a:bodyPr>
            <a:normAutofit fontScale="77500" lnSpcReduction="20000"/>
          </a:bodyPr>
          <a:lstStyle/>
          <a:p>
            <a:pPr marL="342900" lvl="0" indent="-342900">
              <a:buFont typeface="Symbol" panose="05050102010706020507" pitchFamily="18" charset="2"/>
              <a:buChar char=""/>
              <a:tabLst>
                <a:tab pos="457200" algn="l"/>
              </a:tabLst>
            </a:pPr>
            <a:r>
              <a:rPr lang="en-US" sz="2100" dirty="0">
                <a:solidFill>
                  <a:schemeClr val="tx1"/>
                </a:solidFill>
                <a:latin typeface="Abadi" panose="020B0604020104020204" pitchFamily="34" charset="0"/>
              </a:rPr>
              <a:t>In Ansible, ad hoc commands are one-time commands that you can run on remote hosts</a:t>
            </a:r>
          </a:p>
          <a:p>
            <a:pPr marL="342900" lvl="0" indent="-342900">
              <a:buFont typeface="Symbol" panose="05050102010706020507" pitchFamily="18" charset="2"/>
              <a:buChar char=""/>
              <a:tabLst>
                <a:tab pos="457200" algn="l"/>
              </a:tabLst>
            </a:pPr>
            <a:r>
              <a:rPr lang="en-IN" sz="2100" dirty="0">
                <a:solidFill>
                  <a:schemeClr val="tx1"/>
                </a:solidFill>
                <a:effectLst/>
                <a:latin typeface="Abadi" panose="020B0604020104020204" pitchFamily="34" charset="0"/>
                <a:ea typeface="Times New Roman" panose="02020603050405020304" pitchFamily="18" charset="0"/>
              </a:rPr>
              <a:t>Inventory Parsing: Ansible parses the inventory file to identify the target hosts. </a:t>
            </a:r>
          </a:p>
          <a:p>
            <a:pPr marL="342900" lvl="0" indent="-342900">
              <a:buFont typeface="Symbol" panose="05050102010706020507" pitchFamily="18" charset="2"/>
              <a:buChar char=""/>
              <a:tabLst>
                <a:tab pos="457200" algn="l"/>
              </a:tabLst>
            </a:pPr>
            <a:r>
              <a:rPr lang="en-IN" sz="2100" dirty="0">
                <a:solidFill>
                  <a:schemeClr val="tx1"/>
                </a:solidFill>
                <a:effectLst/>
                <a:latin typeface="Abadi" panose="020B0604020104020204" pitchFamily="34" charset="0"/>
                <a:ea typeface="Times New Roman" panose="02020603050405020304" pitchFamily="18" charset="0"/>
              </a:rPr>
              <a:t>Module Execution: Ansible uses the specified module to execute the ad hoc command on the target hosts. The selected module determines the action to be performed</a:t>
            </a:r>
          </a:p>
          <a:p>
            <a:pPr marL="342900" lvl="0" indent="-342900">
              <a:buFont typeface="Symbol" panose="05050102010706020507" pitchFamily="18" charset="2"/>
              <a:buChar char=""/>
              <a:tabLst>
                <a:tab pos="457200" algn="l"/>
              </a:tabLst>
            </a:pPr>
            <a:r>
              <a:rPr lang="en-IN" sz="2100" dirty="0">
                <a:solidFill>
                  <a:schemeClr val="tx1"/>
                </a:solidFill>
                <a:effectLst/>
                <a:latin typeface="Abadi" panose="020B0604020104020204" pitchFamily="34" charset="0"/>
                <a:ea typeface="Times New Roman" panose="02020603050405020304" pitchFamily="18" charset="0"/>
              </a:rPr>
              <a:t>Communication via </a:t>
            </a:r>
            <a:r>
              <a:rPr lang="en-IN" sz="2100" dirty="0" err="1">
                <a:solidFill>
                  <a:schemeClr val="tx1"/>
                </a:solidFill>
                <a:effectLst/>
                <a:latin typeface="Abadi" panose="020B0604020104020204" pitchFamily="34" charset="0"/>
                <a:ea typeface="Times New Roman" panose="02020603050405020304" pitchFamily="18" charset="0"/>
              </a:rPr>
              <a:t>WinRM</a:t>
            </a:r>
            <a:r>
              <a:rPr lang="en-IN" sz="2100" dirty="0">
                <a:solidFill>
                  <a:schemeClr val="tx1"/>
                </a:solidFill>
                <a:effectLst/>
                <a:latin typeface="Abadi" panose="020B0604020104020204" pitchFamily="34" charset="0"/>
                <a:ea typeface="Times New Roman" panose="02020603050405020304" pitchFamily="18" charset="0"/>
              </a:rPr>
              <a:t>: Since the target hosts are Windows machines, Ansible communicates with them using the </a:t>
            </a:r>
            <a:r>
              <a:rPr lang="en-IN" sz="2100" dirty="0" err="1">
                <a:solidFill>
                  <a:schemeClr val="tx1"/>
                </a:solidFill>
                <a:effectLst/>
                <a:latin typeface="Abadi" panose="020B0604020104020204" pitchFamily="34" charset="0"/>
                <a:ea typeface="Times New Roman" panose="02020603050405020304" pitchFamily="18" charset="0"/>
              </a:rPr>
              <a:t>WinRM</a:t>
            </a:r>
            <a:r>
              <a:rPr lang="en-IN" sz="2100" dirty="0">
                <a:solidFill>
                  <a:schemeClr val="tx1"/>
                </a:solidFill>
                <a:effectLst/>
                <a:latin typeface="Abadi" panose="020B0604020104020204" pitchFamily="34" charset="0"/>
                <a:ea typeface="Times New Roman" panose="02020603050405020304" pitchFamily="18" charset="0"/>
              </a:rPr>
              <a:t> </a:t>
            </a:r>
          </a:p>
          <a:p>
            <a:pPr marL="342900" lvl="0" indent="-342900">
              <a:buFont typeface="Symbol" panose="05050102010706020507" pitchFamily="18" charset="2"/>
              <a:buChar char=""/>
              <a:tabLst>
                <a:tab pos="457200" algn="l"/>
              </a:tabLst>
            </a:pPr>
            <a:r>
              <a:rPr lang="en-IN" sz="2100" dirty="0">
                <a:solidFill>
                  <a:schemeClr val="tx1"/>
                </a:solidFill>
                <a:effectLst/>
                <a:latin typeface="Abadi" panose="020B0604020104020204" pitchFamily="34" charset="0"/>
                <a:ea typeface="Times New Roman" panose="02020603050405020304" pitchFamily="18" charset="0"/>
              </a:rPr>
              <a:t>Module Execution on Target Hosts: The target hosts perform the necessary actions based on the command and return the results to the control node.</a:t>
            </a:r>
          </a:p>
          <a:p>
            <a:pPr marL="342900" lvl="0" indent="-342900">
              <a:buFont typeface="Symbol" panose="05050102010706020507" pitchFamily="18" charset="2"/>
              <a:buChar char=""/>
              <a:tabLst>
                <a:tab pos="457200" algn="l"/>
              </a:tabLst>
            </a:pPr>
            <a:r>
              <a:rPr lang="en-IN" sz="2100" dirty="0">
                <a:solidFill>
                  <a:schemeClr val="tx1"/>
                </a:solidFill>
                <a:effectLst/>
                <a:latin typeface="Abadi" panose="020B0604020104020204" pitchFamily="34" charset="0"/>
                <a:ea typeface="Times New Roman" panose="02020603050405020304" pitchFamily="18" charset="0"/>
              </a:rPr>
              <a:t>Result Reporting: Ansible collects the results of the ad hoc command execution from the target hosts and reports them back to the user.</a:t>
            </a:r>
          </a:p>
          <a:p>
            <a:pPr marL="342900" lvl="0" indent="-342900">
              <a:buFont typeface="Symbol" panose="05050102010706020507" pitchFamily="18" charset="2"/>
              <a:buChar char=""/>
              <a:tabLst>
                <a:tab pos="457200" algn="l"/>
              </a:tabLst>
            </a:pPr>
            <a:r>
              <a:rPr lang="en-IN" sz="2100" dirty="0">
                <a:solidFill>
                  <a:schemeClr val="tx1"/>
                </a:solidFill>
                <a:effectLst/>
                <a:latin typeface="Abadi" panose="020B0604020104020204" pitchFamily="34" charset="0"/>
                <a:ea typeface="Times New Roman" panose="02020603050405020304" pitchFamily="18" charset="0"/>
              </a:rPr>
              <a:t>Connection Termination: Once the ad hoc command execution is complete, the connection between Ansible and the target hosts is terminated.</a:t>
            </a:r>
          </a:p>
          <a:p>
            <a:pPr>
              <a:buClr>
                <a:schemeClr val="tx1"/>
              </a:buClr>
              <a:buFont typeface="Arial" panose="020B0604020202020204" pitchFamily="34" charset="0"/>
              <a:buChar char="•"/>
            </a:pPr>
            <a:endParaRPr lang="en-US" dirty="0"/>
          </a:p>
          <a:p>
            <a:pPr>
              <a:buClr>
                <a:schemeClr val="tx1"/>
              </a:buClr>
              <a:buFont typeface="Arial" panose="020B0604020202020204" pitchFamily="34" charset="0"/>
              <a:buChar char="•"/>
            </a:pPr>
            <a:endParaRPr lang="en-IN" dirty="0"/>
          </a:p>
        </p:txBody>
      </p:sp>
    </p:spTree>
    <p:extLst>
      <p:ext uri="{BB962C8B-B14F-4D97-AF65-F5344CB8AC3E}">
        <p14:creationId xmlns:p14="http://schemas.microsoft.com/office/powerpoint/2010/main" val="22943885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B395ED-48A7-E4AB-27D4-6CB9D21ADF6F}"/>
              </a:ext>
            </a:extLst>
          </p:cNvPr>
          <p:cNvSpPr>
            <a:spLocks noGrp="1"/>
          </p:cNvSpPr>
          <p:nvPr>
            <p:ph type="title"/>
          </p:nvPr>
        </p:nvSpPr>
        <p:spPr>
          <a:xfrm>
            <a:off x="1097280" y="286603"/>
            <a:ext cx="10058400" cy="1450757"/>
          </a:xfrm>
        </p:spPr>
        <p:txBody>
          <a:bodyPr anchor="b">
            <a:normAutofit/>
          </a:bodyPr>
          <a:lstStyle/>
          <a:p>
            <a:r>
              <a:rPr lang="en-US" dirty="0"/>
              <a:t>Playbooks and YAML</a:t>
            </a:r>
            <a:endParaRPr lang="en-IN" dirty="0"/>
          </a:p>
        </p:txBody>
      </p:sp>
      <p:sp>
        <p:nvSpPr>
          <p:cNvPr id="3" name="Content Placeholder 2">
            <a:extLst>
              <a:ext uri="{FF2B5EF4-FFF2-40B4-BE49-F238E27FC236}">
                <a16:creationId xmlns:a16="http://schemas.microsoft.com/office/drawing/2014/main" id="{18619355-E836-9A61-6090-0A5DE6C35E79}"/>
              </a:ext>
            </a:extLst>
          </p:cNvPr>
          <p:cNvSpPr>
            <a:spLocks noGrp="1"/>
          </p:cNvSpPr>
          <p:nvPr>
            <p:ph sz="half" idx="2"/>
          </p:nvPr>
        </p:nvSpPr>
        <p:spPr>
          <a:xfrm>
            <a:off x="1097279" y="2057400"/>
            <a:ext cx="5285047" cy="3811695"/>
          </a:xfrm>
        </p:spPr>
        <p:txBody>
          <a:bodyPr>
            <a:normAutofit/>
          </a:bodyPr>
          <a:lstStyle/>
          <a:p>
            <a:pPr>
              <a:lnSpc>
                <a:spcPct val="100000"/>
              </a:lnSpc>
              <a:buClr>
                <a:schemeClr val="tx1"/>
              </a:buClr>
              <a:buFont typeface="Arial" panose="020B0604020202020204" pitchFamily="34" charset="0"/>
              <a:buChar char="•"/>
            </a:pPr>
            <a:r>
              <a:rPr lang="en-US" dirty="0">
                <a:latin typeface="Abadi" panose="020B0604020104020204" pitchFamily="34" charset="0"/>
              </a:rPr>
              <a:t>Ansible playbooks are files that define a set of automation tasks and configurations to be executed on target hosts.</a:t>
            </a:r>
          </a:p>
          <a:p>
            <a:pPr>
              <a:lnSpc>
                <a:spcPct val="100000"/>
              </a:lnSpc>
              <a:buClr>
                <a:schemeClr val="tx1"/>
              </a:buClr>
              <a:buFont typeface="Arial" panose="020B0604020202020204" pitchFamily="34" charset="0"/>
              <a:buChar char="•"/>
            </a:pPr>
            <a:r>
              <a:rPr lang="en-US" b="0" i="0" dirty="0">
                <a:effectLst/>
                <a:latin typeface="Abadi" panose="020B0604020104020204" pitchFamily="34" charset="0"/>
              </a:rPr>
              <a:t>Playbooks are written in YAML (Yet Another Markup Language) format, which provides a human-readable and easy-to-write syntax.</a:t>
            </a:r>
          </a:p>
          <a:p>
            <a:pPr>
              <a:lnSpc>
                <a:spcPct val="100000"/>
              </a:lnSpc>
              <a:buClr>
                <a:schemeClr val="tx1"/>
              </a:buClr>
              <a:buFont typeface="Arial" panose="020B0604020202020204" pitchFamily="34" charset="0"/>
              <a:buChar char="•"/>
            </a:pPr>
            <a:r>
              <a:rPr lang="en-US" b="0" i="0" dirty="0">
                <a:effectLst/>
                <a:latin typeface="Abadi" panose="020B0604020104020204" pitchFamily="34" charset="0"/>
              </a:rPr>
              <a:t>A playbook consists of one or more plays, where each play represents a set of tasks to be performed on a specific group of hosts.</a:t>
            </a:r>
            <a:endParaRPr lang="en-IN" dirty="0">
              <a:latin typeface="Abadi" panose="020B0604020104020204" pitchFamily="34" charset="0"/>
            </a:endParaRPr>
          </a:p>
        </p:txBody>
      </p:sp>
      <p:sp>
        <p:nvSpPr>
          <p:cNvPr id="13" name="Text Placeholder 4">
            <a:extLst>
              <a:ext uri="{FF2B5EF4-FFF2-40B4-BE49-F238E27FC236}">
                <a16:creationId xmlns:a16="http://schemas.microsoft.com/office/drawing/2014/main" id="{E262B951-1CD5-A6EC-188E-4EAE3CA0C5B2}"/>
              </a:ext>
            </a:extLst>
          </p:cNvPr>
          <p:cNvSpPr>
            <a:spLocks noGrp="1"/>
          </p:cNvSpPr>
          <p:nvPr>
            <p:ph type="body" sz="quarter" idx="3"/>
          </p:nvPr>
        </p:nvSpPr>
        <p:spPr>
          <a:xfrm>
            <a:off x="6820744" y="4903284"/>
            <a:ext cx="4639736" cy="736282"/>
          </a:xfrm>
        </p:spPr>
        <p:txBody>
          <a:bodyPr/>
          <a:lstStyle/>
          <a:p>
            <a:endParaRPr lang="en-US" dirty="0"/>
          </a:p>
        </p:txBody>
      </p:sp>
      <p:pic>
        <p:nvPicPr>
          <p:cNvPr id="6" name="Content Placeholder 5" descr="A screenshot of a computer&#10;&#10;Description automatically generated">
            <a:extLst>
              <a:ext uri="{FF2B5EF4-FFF2-40B4-BE49-F238E27FC236}">
                <a16:creationId xmlns:a16="http://schemas.microsoft.com/office/drawing/2014/main" id="{31BD9470-A3FF-01BE-F671-0CD3A50A5A09}"/>
              </a:ext>
            </a:extLst>
          </p:cNvPr>
          <p:cNvPicPr>
            <a:picLocks noGrp="1" noChangeAspect="1"/>
          </p:cNvPicPr>
          <p:nvPr>
            <p:ph sz="quarter" idx="4"/>
          </p:nvPr>
        </p:nvPicPr>
        <p:blipFill>
          <a:blip r:embed="rId2"/>
          <a:stretch>
            <a:fillRect/>
          </a:stretch>
        </p:blipFill>
        <p:spPr>
          <a:xfrm>
            <a:off x="6515944" y="2203117"/>
            <a:ext cx="4639736" cy="2451766"/>
          </a:xfrm>
          <a:noFill/>
        </p:spPr>
      </p:pic>
    </p:spTree>
    <p:extLst>
      <p:ext uri="{BB962C8B-B14F-4D97-AF65-F5344CB8AC3E}">
        <p14:creationId xmlns:p14="http://schemas.microsoft.com/office/powerpoint/2010/main" val="39565015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8D6B57-3BA5-ED70-6945-541AB0A93947}"/>
              </a:ext>
            </a:extLst>
          </p:cNvPr>
          <p:cNvSpPr>
            <a:spLocks noGrp="1"/>
          </p:cNvSpPr>
          <p:nvPr>
            <p:ph type="title"/>
          </p:nvPr>
        </p:nvSpPr>
        <p:spPr>
          <a:xfrm>
            <a:off x="1486744" y="-6419"/>
            <a:ext cx="10058400" cy="1450757"/>
          </a:xfrm>
        </p:spPr>
        <p:txBody>
          <a:bodyPr/>
          <a:lstStyle/>
          <a:p>
            <a:r>
              <a:rPr lang="en-US" sz="4800" b="1" dirty="0"/>
              <a:t>Structure of a playbook</a:t>
            </a:r>
            <a:endParaRPr lang="en-IN" dirty="0"/>
          </a:p>
        </p:txBody>
      </p:sp>
      <p:sp>
        <p:nvSpPr>
          <p:cNvPr id="3" name="Text Placeholder 2">
            <a:extLst>
              <a:ext uri="{FF2B5EF4-FFF2-40B4-BE49-F238E27FC236}">
                <a16:creationId xmlns:a16="http://schemas.microsoft.com/office/drawing/2014/main" id="{911FE6E0-0F50-5ACC-4BC4-AA100326B5E9}"/>
              </a:ext>
            </a:extLst>
          </p:cNvPr>
          <p:cNvSpPr>
            <a:spLocks noGrp="1"/>
          </p:cNvSpPr>
          <p:nvPr>
            <p:ph type="body" idx="1"/>
          </p:nvPr>
        </p:nvSpPr>
        <p:spPr/>
        <p:txBody>
          <a:bodyPr/>
          <a:lstStyle/>
          <a:p>
            <a:endParaRPr lang="en-IN"/>
          </a:p>
        </p:txBody>
      </p:sp>
      <p:sp>
        <p:nvSpPr>
          <p:cNvPr id="5" name="Text Placeholder 4">
            <a:extLst>
              <a:ext uri="{FF2B5EF4-FFF2-40B4-BE49-F238E27FC236}">
                <a16:creationId xmlns:a16="http://schemas.microsoft.com/office/drawing/2014/main" id="{68B89657-50E6-B6D0-14AB-346BAC03B454}"/>
              </a:ext>
            </a:extLst>
          </p:cNvPr>
          <p:cNvSpPr>
            <a:spLocks noGrp="1"/>
          </p:cNvSpPr>
          <p:nvPr>
            <p:ph type="body" sz="quarter" idx="3"/>
          </p:nvPr>
        </p:nvSpPr>
        <p:spPr/>
        <p:txBody>
          <a:bodyPr/>
          <a:lstStyle/>
          <a:p>
            <a:endParaRPr lang="en-IN"/>
          </a:p>
        </p:txBody>
      </p:sp>
      <p:sp>
        <p:nvSpPr>
          <p:cNvPr id="6" name="Content Placeholder 5">
            <a:extLst>
              <a:ext uri="{FF2B5EF4-FFF2-40B4-BE49-F238E27FC236}">
                <a16:creationId xmlns:a16="http://schemas.microsoft.com/office/drawing/2014/main" id="{95C742BD-5CD2-50B0-CCDA-2FA85654A072}"/>
              </a:ext>
            </a:extLst>
          </p:cNvPr>
          <p:cNvSpPr>
            <a:spLocks noGrp="1"/>
          </p:cNvSpPr>
          <p:nvPr>
            <p:ph sz="quarter" idx="4"/>
          </p:nvPr>
        </p:nvSpPr>
        <p:spPr>
          <a:xfrm>
            <a:off x="4196076" y="5470564"/>
            <a:ext cx="4639736" cy="2910821"/>
          </a:xfrm>
        </p:spPr>
        <p:txBody>
          <a:bodyPr>
            <a:normAutofit/>
          </a:bodyPr>
          <a:lstStyle/>
          <a:p>
            <a:endParaRPr lang="en-IN" sz="2300" b="1" dirty="0"/>
          </a:p>
        </p:txBody>
      </p:sp>
      <p:sp>
        <p:nvSpPr>
          <p:cNvPr id="8" name="Content Placeholder 7">
            <a:extLst>
              <a:ext uri="{FF2B5EF4-FFF2-40B4-BE49-F238E27FC236}">
                <a16:creationId xmlns:a16="http://schemas.microsoft.com/office/drawing/2014/main" id="{5E4DE79E-F4BD-ECA9-A320-F8E2D3E3DDEA}"/>
              </a:ext>
            </a:extLst>
          </p:cNvPr>
          <p:cNvSpPr>
            <a:spLocks noGrp="1"/>
          </p:cNvSpPr>
          <p:nvPr>
            <p:ph sz="half" idx="2"/>
          </p:nvPr>
        </p:nvSpPr>
        <p:spPr/>
        <p:txBody>
          <a:bodyPr/>
          <a:lstStyle/>
          <a:p>
            <a:endParaRPr lang="en-IN"/>
          </a:p>
        </p:txBody>
      </p:sp>
      <p:sp>
        <p:nvSpPr>
          <p:cNvPr id="9" name="Content Placeholder 3">
            <a:extLst>
              <a:ext uri="{FF2B5EF4-FFF2-40B4-BE49-F238E27FC236}">
                <a16:creationId xmlns:a16="http://schemas.microsoft.com/office/drawing/2014/main" id="{361027AF-1E7C-1117-7C39-79D489166AF6}"/>
              </a:ext>
            </a:extLst>
          </p:cNvPr>
          <p:cNvSpPr txBox="1">
            <a:spLocks/>
          </p:cNvSpPr>
          <p:nvPr/>
        </p:nvSpPr>
        <p:spPr>
          <a:xfrm>
            <a:off x="1237673" y="2057399"/>
            <a:ext cx="9448800" cy="4278745"/>
          </a:xfrm>
          <a:prstGeom prst="rect">
            <a:avLst/>
          </a:prstGeom>
        </p:spPr>
        <p:txBody>
          <a:bodyPr vert="horz" lIns="0" tIns="45720" rIns="0" bIns="45720" rtlCol="0">
            <a:normAutofit fontScale="92500" lnSpcReduction="20000"/>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IN" dirty="0"/>
              <a:t>Playbook</a:t>
            </a:r>
          </a:p>
          <a:p>
            <a:r>
              <a:rPr lang="en-IN" dirty="0"/>
              <a:t>├── Play 1</a:t>
            </a:r>
          </a:p>
          <a:p>
            <a:r>
              <a:rPr lang="en-IN" dirty="0"/>
              <a:t>│   ├── Task 1</a:t>
            </a:r>
          </a:p>
          <a:p>
            <a:r>
              <a:rPr lang="en-IN" dirty="0"/>
              <a:t>│   ├── Task 2</a:t>
            </a:r>
          </a:p>
          <a:p>
            <a:r>
              <a:rPr lang="en-IN" dirty="0"/>
              <a:t>│   ├── ...</a:t>
            </a:r>
          </a:p>
          <a:p>
            <a:r>
              <a:rPr lang="en-IN" dirty="0"/>
              <a:t>├── Play 2</a:t>
            </a:r>
          </a:p>
          <a:p>
            <a:r>
              <a:rPr lang="en-IN" dirty="0"/>
              <a:t>│   ├── Task 1</a:t>
            </a:r>
          </a:p>
          <a:p>
            <a:r>
              <a:rPr lang="en-IN" dirty="0"/>
              <a:t>│   ├── Task 2</a:t>
            </a:r>
          </a:p>
          <a:p>
            <a:r>
              <a:rPr lang="en-IN" dirty="0"/>
              <a:t>│   ├── ...</a:t>
            </a:r>
          </a:p>
          <a:p>
            <a:r>
              <a:rPr lang="en-IN" dirty="0"/>
              <a:t>└── ...</a:t>
            </a:r>
          </a:p>
          <a:p>
            <a:endParaRPr lang="en-IN" dirty="0"/>
          </a:p>
        </p:txBody>
      </p:sp>
    </p:spTree>
    <p:extLst>
      <p:ext uri="{BB962C8B-B14F-4D97-AF65-F5344CB8AC3E}">
        <p14:creationId xmlns:p14="http://schemas.microsoft.com/office/powerpoint/2010/main" val="26641142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A2B9FBF3-A91A-1AEE-1DE8-925A0BBAFE00}"/>
              </a:ext>
            </a:extLst>
          </p:cNvPr>
          <p:cNvSpPr>
            <a:spLocks noGrp="1"/>
          </p:cNvSpPr>
          <p:nvPr>
            <p:ph type="title"/>
          </p:nvPr>
        </p:nvSpPr>
        <p:spPr>
          <a:xfrm>
            <a:off x="1097280" y="286603"/>
            <a:ext cx="10058400" cy="1450757"/>
          </a:xfrm>
        </p:spPr>
        <p:txBody>
          <a:bodyPr/>
          <a:lstStyle/>
          <a:p>
            <a:r>
              <a:rPr lang="en-US" dirty="0"/>
              <a:t>Playbook to delete file </a:t>
            </a:r>
          </a:p>
        </p:txBody>
      </p:sp>
      <p:pic>
        <p:nvPicPr>
          <p:cNvPr id="10" name="Content Placeholder 9">
            <a:extLst>
              <a:ext uri="{FF2B5EF4-FFF2-40B4-BE49-F238E27FC236}">
                <a16:creationId xmlns:a16="http://schemas.microsoft.com/office/drawing/2014/main" id="{933389F9-5935-DAB2-02E9-11EE4F703E2A}"/>
              </a:ext>
            </a:extLst>
          </p:cNvPr>
          <p:cNvPicPr>
            <a:picLocks noGrp="1" noChangeAspect="1"/>
          </p:cNvPicPr>
          <p:nvPr>
            <p:ph idx="1"/>
          </p:nvPr>
        </p:nvPicPr>
        <p:blipFill>
          <a:blip r:embed="rId2"/>
          <a:stretch>
            <a:fillRect/>
          </a:stretch>
        </p:blipFill>
        <p:spPr>
          <a:xfrm>
            <a:off x="1277261" y="2164302"/>
            <a:ext cx="9697803" cy="3648584"/>
          </a:xfrm>
        </p:spPr>
      </p:pic>
    </p:spTree>
    <p:extLst>
      <p:ext uri="{BB962C8B-B14F-4D97-AF65-F5344CB8AC3E}">
        <p14:creationId xmlns:p14="http://schemas.microsoft.com/office/powerpoint/2010/main" val="21794847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BE98D6-FAF7-F180-1AF6-FA5C87192BC1}"/>
              </a:ext>
            </a:extLst>
          </p:cNvPr>
          <p:cNvSpPr>
            <a:spLocks noGrp="1"/>
          </p:cNvSpPr>
          <p:nvPr>
            <p:ph type="title"/>
          </p:nvPr>
        </p:nvSpPr>
        <p:spPr/>
        <p:txBody>
          <a:bodyPr/>
          <a:lstStyle/>
          <a:p>
            <a:r>
              <a:rPr lang="en-US" dirty="0"/>
              <a:t>Playbook to delete saved logins of chrome and edge</a:t>
            </a:r>
            <a:endParaRPr lang="en-IN" dirty="0"/>
          </a:p>
        </p:txBody>
      </p:sp>
      <p:pic>
        <p:nvPicPr>
          <p:cNvPr id="9" name="Content Placeholder 8">
            <a:extLst>
              <a:ext uri="{FF2B5EF4-FFF2-40B4-BE49-F238E27FC236}">
                <a16:creationId xmlns:a16="http://schemas.microsoft.com/office/drawing/2014/main" id="{31C126FF-3143-C55A-7EDC-A9277CBEDCA8}"/>
              </a:ext>
            </a:extLst>
          </p:cNvPr>
          <p:cNvPicPr>
            <a:picLocks noGrp="1" noChangeAspect="1"/>
          </p:cNvPicPr>
          <p:nvPr>
            <p:ph idx="1"/>
          </p:nvPr>
        </p:nvPicPr>
        <p:blipFill>
          <a:blip r:embed="rId2"/>
          <a:stretch>
            <a:fillRect/>
          </a:stretch>
        </p:blipFill>
        <p:spPr>
          <a:xfrm>
            <a:off x="1190625" y="1971675"/>
            <a:ext cx="9970507" cy="4316380"/>
          </a:xfrm>
        </p:spPr>
      </p:pic>
    </p:spTree>
    <p:extLst>
      <p:ext uri="{BB962C8B-B14F-4D97-AF65-F5344CB8AC3E}">
        <p14:creationId xmlns:p14="http://schemas.microsoft.com/office/powerpoint/2010/main" val="288903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5CE5EC-E1E5-45EB-2866-EE5966B14B33}"/>
              </a:ext>
            </a:extLst>
          </p:cNvPr>
          <p:cNvSpPr>
            <a:spLocks noGrp="1"/>
          </p:cNvSpPr>
          <p:nvPr>
            <p:ph type="title"/>
          </p:nvPr>
        </p:nvSpPr>
        <p:spPr/>
        <p:txBody>
          <a:bodyPr/>
          <a:lstStyle/>
          <a:p>
            <a:r>
              <a:rPr lang="en-US" dirty="0"/>
              <a:t>Playbook to delete the saved logins of </a:t>
            </a:r>
            <a:r>
              <a:rPr lang="en-US" dirty="0" err="1"/>
              <a:t>firefox</a:t>
            </a:r>
            <a:endParaRPr lang="en-IN" dirty="0"/>
          </a:p>
        </p:txBody>
      </p:sp>
      <p:pic>
        <p:nvPicPr>
          <p:cNvPr id="5" name="Content Placeholder 4">
            <a:extLst>
              <a:ext uri="{FF2B5EF4-FFF2-40B4-BE49-F238E27FC236}">
                <a16:creationId xmlns:a16="http://schemas.microsoft.com/office/drawing/2014/main" id="{83B0A52E-0CC1-5511-6983-2F73D1987EA4}"/>
              </a:ext>
            </a:extLst>
          </p:cNvPr>
          <p:cNvPicPr>
            <a:picLocks noGrp="1" noChangeAspect="1"/>
          </p:cNvPicPr>
          <p:nvPr>
            <p:ph idx="1"/>
          </p:nvPr>
        </p:nvPicPr>
        <p:blipFill>
          <a:blip r:embed="rId2"/>
          <a:stretch>
            <a:fillRect/>
          </a:stretch>
        </p:blipFill>
        <p:spPr>
          <a:xfrm>
            <a:off x="1487089" y="1910635"/>
            <a:ext cx="9465471" cy="4461590"/>
          </a:xfrm>
        </p:spPr>
      </p:pic>
    </p:spTree>
    <p:extLst>
      <p:ext uri="{BB962C8B-B14F-4D97-AF65-F5344CB8AC3E}">
        <p14:creationId xmlns:p14="http://schemas.microsoft.com/office/powerpoint/2010/main" val="10520978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E29968-4EFB-5A1B-283F-3EDFF70A49B9}"/>
              </a:ext>
            </a:extLst>
          </p:cNvPr>
          <p:cNvSpPr>
            <a:spLocks noGrp="1"/>
          </p:cNvSpPr>
          <p:nvPr>
            <p:ph type="title"/>
          </p:nvPr>
        </p:nvSpPr>
        <p:spPr>
          <a:xfrm>
            <a:off x="1097280" y="231185"/>
            <a:ext cx="10058400" cy="1450757"/>
          </a:xfrm>
        </p:spPr>
        <p:txBody>
          <a:bodyPr/>
          <a:lstStyle/>
          <a:p>
            <a:r>
              <a:rPr lang="en-US" dirty="0"/>
              <a:t>Playbook to check the versions of all </a:t>
            </a:r>
            <a:r>
              <a:rPr lang="en-US" dirty="0" err="1"/>
              <a:t>softwares</a:t>
            </a:r>
            <a:r>
              <a:rPr lang="en-US" dirty="0"/>
              <a:t> installed </a:t>
            </a:r>
            <a:endParaRPr lang="en-IN" dirty="0"/>
          </a:p>
        </p:txBody>
      </p:sp>
      <p:pic>
        <p:nvPicPr>
          <p:cNvPr id="5" name="Content Placeholder 4">
            <a:extLst>
              <a:ext uri="{FF2B5EF4-FFF2-40B4-BE49-F238E27FC236}">
                <a16:creationId xmlns:a16="http://schemas.microsoft.com/office/drawing/2014/main" id="{DEFAE469-B586-1F36-6C58-A151273EC83A}"/>
              </a:ext>
            </a:extLst>
          </p:cNvPr>
          <p:cNvPicPr>
            <a:picLocks noGrp="1" noChangeAspect="1"/>
          </p:cNvPicPr>
          <p:nvPr>
            <p:ph idx="1"/>
          </p:nvPr>
        </p:nvPicPr>
        <p:blipFill>
          <a:blip r:embed="rId2"/>
          <a:stretch>
            <a:fillRect/>
          </a:stretch>
        </p:blipFill>
        <p:spPr>
          <a:xfrm>
            <a:off x="352461" y="2428876"/>
            <a:ext cx="11445632" cy="2782226"/>
          </a:xfrm>
        </p:spPr>
      </p:pic>
    </p:spTree>
    <p:extLst>
      <p:ext uri="{BB962C8B-B14F-4D97-AF65-F5344CB8AC3E}">
        <p14:creationId xmlns:p14="http://schemas.microsoft.com/office/powerpoint/2010/main" val="16431158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F84479-964D-C405-C2DC-9A939EA1DF3C}"/>
              </a:ext>
            </a:extLst>
          </p:cNvPr>
          <p:cNvSpPr>
            <a:spLocks noGrp="1"/>
          </p:cNvSpPr>
          <p:nvPr>
            <p:ph type="title"/>
          </p:nvPr>
        </p:nvSpPr>
        <p:spPr/>
        <p:txBody>
          <a:bodyPr/>
          <a:lstStyle/>
          <a:p>
            <a:r>
              <a:rPr lang="en-US" dirty="0"/>
              <a:t>Playbook to check the version of a particular software</a:t>
            </a:r>
            <a:endParaRPr lang="en-IN" dirty="0"/>
          </a:p>
        </p:txBody>
      </p:sp>
      <p:pic>
        <p:nvPicPr>
          <p:cNvPr id="5" name="Content Placeholder 4">
            <a:extLst>
              <a:ext uri="{FF2B5EF4-FFF2-40B4-BE49-F238E27FC236}">
                <a16:creationId xmlns:a16="http://schemas.microsoft.com/office/drawing/2014/main" id="{385DEA5C-B3BE-25D0-20D0-71244FEA6570}"/>
              </a:ext>
            </a:extLst>
          </p:cNvPr>
          <p:cNvPicPr>
            <a:picLocks noGrp="1" noChangeAspect="1"/>
          </p:cNvPicPr>
          <p:nvPr>
            <p:ph idx="1"/>
          </p:nvPr>
        </p:nvPicPr>
        <p:blipFill>
          <a:blip r:embed="rId2"/>
          <a:stretch>
            <a:fillRect/>
          </a:stretch>
        </p:blipFill>
        <p:spPr>
          <a:xfrm>
            <a:off x="215992" y="2390776"/>
            <a:ext cx="11694283" cy="2803468"/>
          </a:xfrm>
        </p:spPr>
      </p:pic>
    </p:spTree>
    <p:extLst>
      <p:ext uri="{BB962C8B-B14F-4D97-AF65-F5344CB8AC3E}">
        <p14:creationId xmlns:p14="http://schemas.microsoft.com/office/powerpoint/2010/main" val="23401700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4F838C-D211-8B10-67CD-1635F92E63C6}"/>
              </a:ext>
            </a:extLst>
          </p:cNvPr>
          <p:cNvSpPr>
            <a:spLocks noGrp="1"/>
          </p:cNvSpPr>
          <p:nvPr>
            <p:ph type="title"/>
          </p:nvPr>
        </p:nvSpPr>
        <p:spPr/>
        <p:txBody>
          <a:bodyPr>
            <a:normAutofit fontScale="90000"/>
          </a:bodyPr>
          <a:lstStyle/>
          <a:p>
            <a:r>
              <a:rPr lang="en-US" dirty="0"/>
              <a:t>Checking the version of the host system operating system (windows)</a:t>
            </a:r>
            <a:endParaRPr lang="en-IN" dirty="0"/>
          </a:p>
        </p:txBody>
      </p:sp>
      <p:pic>
        <p:nvPicPr>
          <p:cNvPr id="5" name="Content Placeholder 4">
            <a:extLst>
              <a:ext uri="{FF2B5EF4-FFF2-40B4-BE49-F238E27FC236}">
                <a16:creationId xmlns:a16="http://schemas.microsoft.com/office/drawing/2014/main" id="{528AEDDB-BCBF-7950-E426-46A666CA3551}"/>
              </a:ext>
            </a:extLst>
          </p:cNvPr>
          <p:cNvPicPr>
            <a:picLocks noGrp="1" noChangeAspect="1"/>
          </p:cNvPicPr>
          <p:nvPr>
            <p:ph idx="1"/>
          </p:nvPr>
        </p:nvPicPr>
        <p:blipFill>
          <a:blip r:embed="rId2"/>
          <a:stretch>
            <a:fillRect/>
          </a:stretch>
        </p:blipFill>
        <p:spPr>
          <a:xfrm>
            <a:off x="209610" y="2752725"/>
            <a:ext cx="11765490" cy="2486026"/>
          </a:xfrm>
        </p:spPr>
      </p:pic>
    </p:spTree>
    <p:extLst>
      <p:ext uri="{BB962C8B-B14F-4D97-AF65-F5344CB8AC3E}">
        <p14:creationId xmlns:p14="http://schemas.microsoft.com/office/powerpoint/2010/main" val="15303957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64AB02-2E7E-CE24-0A70-EEC8F9F7DEB8}"/>
              </a:ext>
            </a:extLst>
          </p:cNvPr>
          <p:cNvSpPr>
            <a:spLocks noGrp="1"/>
          </p:cNvSpPr>
          <p:nvPr>
            <p:ph type="title"/>
          </p:nvPr>
        </p:nvSpPr>
        <p:spPr/>
        <p:txBody>
          <a:bodyPr/>
          <a:lstStyle/>
          <a:p>
            <a:r>
              <a:rPr lang="en-US" dirty="0"/>
              <a:t>Playbook to install the </a:t>
            </a:r>
            <a:r>
              <a:rPr lang="en-US" dirty="0" err="1"/>
              <a:t>softwares</a:t>
            </a:r>
            <a:r>
              <a:rPr lang="en-US" dirty="0"/>
              <a:t> through ansible </a:t>
            </a:r>
            <a:endParaRPr lang="en-IN" dirty="0"/>
          </a:p>
        </p:txBody>
      </p:sp>
      <p:pic>
        <p:nvPicPr>
          <p:cNvPr id="5" name="Content Placeholder 4">
            <a:extLst>
              <a:ext uri="{FF2B5EF4-FFF2-40B4-BE49-F238E27FC236}">
                <a16:creationId xmlns:a16="http://schemas.microsoft.com/office/drawing/2014/main" id="{ECBA4D92-3292-9875-720F-0A2688AF1271}"/>
              </a:ext>
            </a:extLst>
          </p:cNvPr>
          <p:cNvPicPr>
            <a:picLocks noGrp="1" noChangeAspect="1"/>
          </p:cNvPicPr>
          <p:nvPr>
            <p:ph idx="1"/>
          </p:nvPr>
        </p:nvPicPr>
        <p:blipFill>
          <a:blip r:embed="rId2"/>
          <a:stretch>
            <a:fillRect/>
          </a:stretch>
        </p:blipFill>
        <p:spPr>
          <a:xfrm>
            <a:off x="1290588" y="1869026"/>
            <a:ext cx="9939387" cy="4550823"/>
          </a:xfrm>
        </p:spPr>
      </p:pic>
    </p:spTree>
    <p:extLst>
      <p:ext uri="{BB962C8B-B14F-4D97-AF65-F5344CB8AC3E}">
        <p14:creationId xmlns:p14="http://schemas.microsoft.com/office/powerpoint/2010/main" val="18879622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E36D65-3AE4-453D-9B67-0AD9A0419F8A}"/>
              </a:ext>
            </a:extLst>
          </p:cNvPr>
          <p:cNvSpPr>
            <a:spLocks noGrp="1"/>
          </p:cNvSpPr>
          <p:nvPr>
            <p:ph type="title"/>
          </p:nvPr>
        </p:nvSpPr>
        <p:spPr>
          <a:xfrm>
            <a:off x="1097280" y="286603"/>
            <a:ext cx="10058400" cy="968456"/>
          </a:xfrm>
        </p:spPr>
        <p:txBody>
          <a:bodyPr>
            <a:normAutofit/>
          </a:bodyPr>
          <a:lstStyle/>
          <a:p>
            <a:r>
              <a:rPr lang="en-US" dirty="0"/>
              <a:t>What is Ansible</a:t>
            </a:r>
            <a:endParaRPr lang="en-IN" dirty="0"/>
          </a:p>
        </p:txBody>
      </p:sp>
      <p:pic>
        <p:nvPicPr>
          <p:cNvPr id="5" name="Content Placeholder 4">
            <a:extLst>
              <a:ext uri="{FF2B5EF4-FFF2-40B4-BE49-F238E27FC236}">
                <a16:creationId xmlns:a16="http://schemas.microsoft.com/office/drawing/2014/main" id="{6BF2FC4A-56F4-44D3-9BDC-0C16623C74C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864841" y="390105"/>
            <a:ext cx="864954" cy="864954"/>
          </a:xfrm>
        </p:spPr>
      </p:pic>
      <p:sp>
        <p:nvSpPr>
          <p:cNvPr id="7" name="TextBox 6">
            <a:extLst>
              <a:ext uri="{FF2B5EF4-FFF2-40B4-BE49-F238E27FC236}">
                <a16:creationId xmlns:a16="http://schemas.microsoft.com/office/drawing/2014/main" id="{642D53AB-574D-4924-B33F-CE3E601C9E35}"/>
              </a:ext>
            </a:extLst>
          </p:cNvPr>
          <p:cNvSpPr txBox="1"/>
          <p:nvPr/>
        </p:nvSpPr>
        <p:spPr>
          <a:xfrm>
            <a:off x="1097280" y="2122821"/>
            <a:ext cx="2567947" cy="369332"/>
          </a:xfrm>
          <a:prstGeom prst="rect">
            <a:avLst/>
          </a:prstGeom>
          <a:noFill/>
        </p:spPr>
        <p:txBody>
          <a:bodyPr wrap="none" rtlCol="0">
            <a:spAutoFit/>
          </a:bodyPr>
          <a:lstStyle/>
          <a:p>
            <a:r>
              <a:rPr lang="en-US" dirty="0"/>
              <a:t>It is a tool that provides: </a:t>
            </a:r>
            <a:endParaRPr lang="en-IN" dirty="0"/>
          </a:p>
        </p:txBody>
      </p:sp>
      <p:pic>
        <p:nvPicPr>
          <p:cNvPr id="1026" name="Picture 2" descr="Automation logo Vectors &amp; Illustrations for Free Download | Freepik">
            <a:extLst>
              <a:ext uri="{FF2B5EF4-FFF2-40B4-BE49-F238E27FC236}">
                <a16:creationId xmlns:a16="http://schemas.microsoft.com/office/drawing/2014/main" id="{113B5DE2-B1E5-4402-BDDE-5568D04ADF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66221" y="3189656"/>
            <a:ext cx="1936376" cy="193637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431BA4A0-73E0-4F51-8E69-D39A4E67D290}"/>
              </a:ext>
            </a:extLst>
          </p:cNvPr>
          <p:cNvSpPr txBox="1"/>
          <p:nvPr/>
        </p:nvSpPr>
        <p:spPr>
          <a:xfrm>
            <a:off x="1544352" y="5219237"/>
            <a:ext cx="1580113" cy="369332"/>
          </a:xfrm>
          <a:prstGeom prst="rect">
            <a:avLst/>
          </a:prstGeom>
          <a:noFill/>
        </p:spPr>
        <p:txBody>
          <a:bodyPr wrap="none" rtlCol="0">
            <a:spAutoFit/>
          </a:bodyPr>
          <a:lstStyle/>
          <a:p>
            <a:r>
              <a:rPr lang="en-US" b="1" dirty="0"/>
              <a:t>IT Automation </a:t>
            </a:r>
            <a:endParaRPr lang="en-IN" b="1" dirty="0"/>
          </a:p>
        </p:txBody>
      </p:sp>
      <p:pic>
        <p:nvPicPr>
          <p:cNvPr id="1028" name="Picture 4" descr="Configuration Management Svg Png Icon Free Download (#463475) -  OnlineWebFonts.COM">
            <a:extLst>
              <a:ext uri="{FF2B5EF4-FFF2-40B4-BE49-F238E27FC236}">
                <a16:creationId xmlns:a16="http://schemas.microsoft.com/office/drawing/2014/main" id="{0CE1FE9E-4ED2-4EF9-8169-577FC3E1CF8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2559" y="3189656"/>
            <a:ext cx="2139280" cy="1977678"/>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4126C897-84F8-4C2E-AEC2-87D7906B019A}"/>
              </a:ext>
            </a:extLst>
          </p:cNvPr>
          <p:cNvSpPr txBox="1"/>
          <p:nvPr/>
        </p:nvSpPr>
        <p:spPr>
          <a:xfrm>
            <a:off x="4951449" y="5244316"/>
            <a:ext cx="2901500" cy="369332"/>
          </a:xfrm>
          <a:prstGeom prst="rect">
            <a:avLst/>
          </a:prstGeom>
          <a:noFill/>
        </p:spPr>
        <p:txBody>
          <a:bodyPr wrap="none" rtlCol="0">
            <a:spAutoFit/>
          </a:bodyPr>
          <a:lstStyle/>
          <a:p>
            <a:r>
              <a:rPr lang="en-US" b="1" dirty="0"/>
              <a:t>Configuration Management </a:t>
            </a:r>
            <a:endParaRPr lang="en-IN" b="1" dirty="0"/>
          </a:p>
        </p:txBody>
      </p:sp>
      <p:pic>
        <p:nvPicPr>
          <p:cNvPr id="1032" name="Picture 8" descr="Deployment - free icon">
            <a:extLst>
              <a:ext uri="{FF2B5EF4-FFF2-40B4-BE49-F238E27FC236}">
                <a16:creationId xmlns:a16="http://schemas.microsoft.com/office/drawing/2014/main" id="{569124C7-D9F0-47DF-88E2-B95EF441BC7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67537" y="3277381"/>
            <a:ext cx="2541494" cy="1977678"/>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03247968-3B48-48CC-B60C-65BB071CBCE0}"/>
              </a:ext>
            </a:extLst>
          </p:cNvPr>
          <p:cNvSpPr txBox="1"/>
          <p:nvPr/>
        </p:nvSpPr>
        <p:spPr>
          <a:xfrm>
            <a:off x="9175031" y="5255059"/>
            <a:ext cx="2434000" cy="369332"/>
          </a:xfrm>
          <a:prstGeom prst="rect">
            <a:avLst/>
          </a:prstGeom>
          <a:noFill/>
        </p:spPr>
        <p:txBody>
          <a:bodyPr wrap="none" rtlCol="0">
            <a:spAutoFit/>
          </a:bodyPr>
          <a:lstStyle/>
          <a:p>
            <a:r>
              <a:rPr lang="en-US" b="1" dirty="0"/>
              <a:t>Automatic Deployment </a:t>
            </a:r>
            <a:endParaRPr lang="en-IN" b="1" dirty="0"/>
          </a:p>
        </p:txBody>
      </p:sp>
    </p:spTree>
    <p:extLst>
      <p:ext uri="{BB962C8B-B14F-4D97-AF65-F5344CB8AC3E}">
        <p14:creationId xmlns:p14="http://schemas.microsoft.com/office/powerpoint/2010/main" val="35341874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1026"/>
                                        </p:tgtEl>
                                        <p:attrNameLst>
                                          <p:attrName>style.visibility</p:attrName>
                                        </p:attrNameLst>
                                      </p:cBhvr>
                                      <p:to>
                                        <p:strVal val="visible"/>
                                      </p:to>
                                    </p:set>
                                    <p:animEffect transition="in" filter="wipe(down)">
                                      <p:cBhvr>
                                        <p:cTn id="17" dur="500"/>
                                        <p:tgtEl>
                                          <p:spTgt spid="1026"/>
                                        </p:tgtEl>
                                      </p:cBhvr>
                                    </p:animEffect>
                                  </p:childTnLst>
                                </p:cTn>
                              </p:par>
                              <p:par>
                                <p:cTn id="18" presetID="22" presetClass="entr" presetSubtype="4" fill="hold" grpId="0" nodeType="with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wipe(down)">
                                      <p:cBhvr>
                                        <p:cTn id="20" dur="500"/>
                                        <p:tgtEl>
                                          <p:spTgt spid="9"/>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nodeType="clickEffect">
                                  <p:stCondLst>
                                    <p:cond delay="0"/>
                                  </p:stCondLst>
                                  <p:childTnLst>
                                    <p:set>
                                      <p:cBhvr>
                                        <p:cTn id="24" dur="1" fill="hold">
                                          <p:stCondLst>
                                            <p:cond delay="0"/>
                                          </p:stCondLst>
                                        </p:cTn>
                                        <p:tgtEl>
                                          <p:spTgt spid="1028"/>
                                        </p:tgtEl>
                                        <p:attrNameLst>
                                          <p:attrName>style.visibility</p:attrName>
                                        </p:attrNameLst>
                                      </p:cBhvr>
                                      <p:to>
                                        <p:strVal val="visible"/>
                                      </p:to>
                                    </p:set>
                                    <p:animEffect transition="in" filter="wipe(down)">
                                      <p:cBhvr>
                                        <p:cTn id="25" dur="500"/>
                                        <p:tgtEl>
                                          <p:spTgt spid="1028"/>
                                        </p:tgtEl>
                                      </p:cBhvr>
                                    </p:animEffect>
                                  </p:childTnLst>
                                </p:cTn>
                              </p:par>
                              <p:par>
                                <p:cTn id="26" presetID="22" presetClass="entr" presetSubtype="4" fill="hold" grpId="0" nodeType="with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wipe(down)">
                                      <p:cBhvr>
                                        <p:cTn id="28" dur="500"/>
                                        <p:tgtEl>
                                          <p:spTgt spid="12"/>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nodeType="clickEffect">
                                  <p:stCondLst>
                                    <p:cond delay="0"/>
                                  </p:stCondLst>
                                  <p:childTnLst>
                                    <p:set>
                                      <p:cBhvr>
                                        <p:cTn id="32" dur="1" fill="hold">
                                          <p:stCondLst>
                                            <p:cond delay="0"/>
                                          </p:stCondLst>
                                        </p:cTn>
                                        <p:tgtEl>
                                          <p:spTgt spid="1032"/>
                                        </p:tgtEl>
                                        <p:attrNameLst>
                                          <p:attrName>style.visibility</p:attrName>
                                        </p:attrNameLst>
                                      </p:cBhvr>
                                      <p:to>
                                        <p:strVal val="visible"/>
                                      </p:to>
                                    </p:set>
                                    <p:animEffect transition="in" filter="wipe(down)">
                                      <p:cBhvr>
                                        <p:cTn id="33" dur="500"/>
                                        <p:tgtEl>
                                          <p:spTgt spid="1032"/>
                                        </p:tgtEl>
                                      </p:cBhvr>
                                    </p:animEffect>
                                  </p:childTnLst>
                                </p:cTn>
                              </p:par>
                              <p:par>
                                <p:cTn id="34" presetID="22" presetClass="entr" presetSubtype="4" fill="hold" grpId="0" nodeType="with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wipe(down)">
                                      <p:cBhvr>
                                        <p:cTn id="3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2" grpId="0"/>
      <p:bldP spid="14"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547252-170D-7BEA-B232-95DF37A2D036}"/>
              </a:ext>
            </a:extLst>
          </p:cNvPr>
          <p:cNvSpPr>
            <a:spLocks noGrp="1"/>
          </p:cNvSpPr>
          <p:nvPr>
            <p:ph type="title"/>
          </p:nvPr>
        </p:nvSpPr>
        <p:spPr/>
        <p:txBody>
          <a:bodyPr/>
          <a:lstStyle/>
          <a:p>
            <a:r>
              <a:rPr lang="en-US" dirty="0"/>
              <a:t>references</a:t>
            </a:r>
            <a:endParaRPr lang="en-IN" dirty="0"/>
          </a:p>
        </p:txBody>
      </p:sp>
      <p:sp>
        <p:nvSpPr>
          <p:cNvPr id="3" name="Content Placeholder 2">
            <a:extLst>
              <a:ext uri="{FF2B5EF4-FFF2-40B4-BE49-F238E27FC236}">
                <a16:creationId xmlns:a16="http://schemas.microsoft.com/office/drawing/2014/main" id="{6DF6C9A9-769A-A030-F05F-57F9BB9FA934}"/>
              </a:ext>
            </a:extLst>
          </p:cNvPr>
          <p:cNvSpPr>
            <a:spLocks noGrp="1"/>
          </p:cNvSpPr>
          <p:nvPr>
            <p:ph idx="1"/>
          </p:nvPr>
        </p:nvSpPr>
        <p:spPr/>
        <p:txBody>
          <a:bodyPr/>
          <a:lstStyle/>
          <a:p>
            <a:pPr>
              <a:buClr>
                <a:schemeClr val="tx1"/>
              </a:buClr>
              <a:buFont typeface="Arial" panose="020B0604020202020204" pitchFamily="34" charset="0"/>
              <a:buChar char="•"/>
            </a:pPr>
            <a:r>
              <a:rPr lang="en-IN" dirty="0">
                <a:hlinkClick r:id="rId2"/>
              </a:rPr>
              <a:t>https://www.ansible.com</a:t>
            </a:r>
            <a:endParaRPr lang="en-IN" dirty="0"/>
          </a:p>
          <a:p>
            <a:pPr>
              <a:buClr>
                <a:schemeClr val="tx1"/>
              </a:buClr>
              <a:buFont typeface="Arial" panose="020B0604020202020204" pitchFamily="34" charset="0"/>
              <a:buChar char="•"/>
            </a:pPr>
            <a:r>
              <a:rPr lang="en-IN" dirty="0">
                <a:hlinkClick r:id="rId3"/>
              </a:rPr>
              <a:t>https://docs.ansible.com/ansible/2.9/modules/list_of_all_modules.html</a:t>
            </a:r>
            <a:endParaRPr lang="en-IN" dirty="0"/>
          </a:p>
          <a:p>
            <a:pPr>
              <a:buClr>
                <a:schemeClr val="tx1"/>
              </a:buClr>
              <a:buFont typeface="Arial" panose="020B0604020202020204" pitchFamily="34" charset="0"/>
              <a:buChar char="•"/>
            </a:pPr>
            <a:r>
              <a:rPr lang="en-IN" dirty="0">
                <a:hlinkClick r:id="rId4"/>
              </a:rPr>
              <a:t>https://www.tutorialspoint.com/yaml/index.htm</a:t>
            </a:r>
            <a:endParaRPr lang="en-IN" dirty="0"/>
          </a:p>
          <a:p>
            <a:pPr>
              <a:buClr>
                <a:schemeClr val="tx1"/>
              </a:buClr>
              <a:buFont typeface="Arial" panose="020B0604020202020204" pitchFamily="34" charset="0"/>
              <a:buChar char="•"/>
            </a:pPr>
            <a:r>
              <a:rPr lang="en-IN" dirty="0">
                <a:hlinkClick r:id="rId5"/>
              </a:rPr>
              <a:t>https://docs.ansible.com/ansible/latest/installation_guide/intro_installation.html</a:t>
            </a:r>
            <a:endParaRPr lang="en-IN" dirty="0"/>
          </a:p>
          <a:p>
            <a:pPr>
              <a:buClr>
                <a:schemeClr val="tx1"/>
              </a:buClr>
              <a:buFont typeface="Arial" panose="020B0604020202020204" pitchFamily="34" charset="0"/>
              <a:buChar char="•"/>
            </a:pPr>
            <a:endParaRPr lang="en-IN" dirty="0"/>
          </a:p>
        </p:txBody>
      </p:sp>
    </p:spTree>
    <p:extLst>
      <p:ext uri="{BB962C8B-B14F-4D97-AF65-F5344CB8AC3E}">
        <p14:creationId xmlns:p14="http://schemas.microsoft.com/office/powerpoint/2010/main" val="12949779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520A6D-DACF-3E3A-1F0A-DA28E651A4A0}"/>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90D75723-DDB7-2E3F-B532-D795E554FC2B}"/>
              </a:ext>
            </a:extLst>
          </p:cNvPr>
          <p:cNvSpPr>
            <a:spLocks noGrp="1"/>
          </p:cNvSpPr>
          <p:nvPr>
            <p:ph idx="1"/>
          </p:nvPr>
        </p:nvSpPr>
        <p:spPr/>
        <p:txBody>
          <a:bodyPr/>
          <a:lstStyle/>
          <a:p>
            <a:endParaRPr lang="en-IN"/>
          </a:p>
        </p:txBody>
      </p:sp>
      <p:pic>
        <p:nvPicPr>
          <p:cNvPr id="5122" name="Picture 2" descr="Free Thank You Slide | Slidebazaar">
            <a:extLst>
              <a:ext uri="{FF2B5EF4-FFF2-40B4-BE49-F238E27FC236}">
                <a16:creationId xmlns:a16="http://schemas.microsoft.com/office/drawing/2014/main" id="{705E7DD5-5A15-7E97-184A-4DEEF36B3A0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10784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2414D-8577-4435-ACA0-D08144BB203A}"/>
              </a:ext>
            </a:extLst>
          </p:cNvPr>
          <p:cNvSpPr>
            <a:spLocks noGrp="1"/>
          </p:cNvSpPr>
          <p:nvPr>
            <p:ph type="title"/>
          </p:nvPr>
        </p:nvSpPr>
        <p:spPr/>
        <p:txBody>
          <a:bodyPr/>
          <a:lstStyle/>
          <a:p>
            <a:r>
              <a:rPr lang="en-US" dirty="0"/>
              <a:t>Key Features of Ansible </a:t>
            </a:r>
            <a:endParaRPr lang="en-IN" dirty="0"/>
          </a:p>
        </p:txBody>
      </p:sp>
      <p:pic>
        <p:nvPicPr>
          <p:cNvPr id="4" name="Content Placeholder 4">
            <a:extLst>
              <a:ext uri="{FF2B5EF4-FFF2-40B4-BE49-F238E27FC236}">
                <a16:creationId xmlns:a16="http://schemas.microsoft.com/office/drawing/2014/main" id="{F824B9F6-E848-4B3F-A725-FE2AB5380E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41876" y="872406"/>
            <a:ext cx="864954" cy="864954"/>
          </a:xfrm>
          <a:prstGeom prst="rect">
            <a:avLst/>
          </a:prstGeom>
        </p:spPr>
      </p:pic>
      <p:sp>
        <p:nvSpPr>
          <p:cNvPr id="7" name="Content Placeholder 6">
            <a:extLst>
              <a:ext uri="{FF2B5EF4-FFF2-40B4-BE49-F238E27FC236}">
                <a16:creationId xmlns:a16="http://schemas.microsoft.com/office/drawing/2014/main" id="{4FDC81F4-6B0A-4868-8307-87196D3FB151}"/>
              </a:ext>
            </a:extLst>
          </p:cNvPr>
          <p:cNvSpPr>
            <a:spLocks noGrp="1"/>
          </p:cNvSpPr>
          <p:nvPr>
            <p:ph idx="1"/>
          </p:nvPr>
        </p:nvSpPr>
        <p:spPr>
          <a:xfrm>
            <a:off x="880392" y="2079812"/>
            <a:ext cx="10275288" cy="4151616"/>
          </a:xfrm>
        </p:spPr>
        <p:txBody>
          <a:bodyPr>
            <a:normAutofit/>
          </a:bodyPr>
          <a:lstStyle/>
          <a:p>
            <a:r>
              <a:rPr lang="en-US" dirty="0"/>
              <a:t>1) Free and Open Source</a:t>
            </a:r>
          </a:p>
          <a:p>
            <a:r>
              <a:rPr lang="en-US" dirty="0"/>
              <a:t>2) Agentless</a:t>
            </a:r>
          </a:p>
          <a:p>
            <a:r>
              <a:rPr lang="en-US" dirty="0"/>
              <a:t>There are 2 types of configurations</a:t>
            </a:r>
          </a:p>
          <a:p>
            <a:r>
              <a:rPr lang="en-US" dirty="0"/>
              <a:t>-&gt; </a:t>
            </a:r>
            <a:r>
              <a:rPr lang="en-US" b="1" dirty="0"/>
              <a:t>Pull Configuration</a:t>
            </a:r>
          </a:p>
          <a:p>
            <a:r>
              <a:rPr lang="en-US" dirty="0"/>
              <a:t>Used by </a:t>
            </a:r>
            <a:r>
              <a:rPr lang="en-US" dirty="0" err="1"/>
              <a:t>softwares</a:t>
            </a:r>
            <a:r>
              <a:rPr lang="en-US" dirty="0"/>
              <a:t>’ like Chef and Puppet</a:t>
            </a:r>
          </a:p>
          <a:p>
            <a:r>
              <a:rPr lang="en-US" dirty="0"/>
              <a:t>-&gt; </a:t>
            </a:r>
            <a:r>
              <a:rPr lang="en-US" b="1" dirty="0"/>
              <a:t>Push Configuration</a:t>
            </a:r>
          </a:p>
          <a:p>
            <a:r>
              <a:rPr lang="en-US" dirty="0"/>
              <a:t>Used by Ansible Software</a:t>
            </a:r>
          </a:p>
          <a:p>
            <a:endParaRPr lang="en-IN" dirty="0"/>
          </a:p>
          <a:p>
            <a:endParaRPr lang="en-IN" b="1" dirty="0"/>
          </a:p>
          <a:p>
            <a:endParaRPr lang="en-IN" b="1" dirty="0"/>
          </a:p>
        </p:txBody>
      </p:sp>
      <p:pic>
        <p:nvPicPr>
          <p:cNvPr id="11" name="Picture 10">
            <a:extLst>
              <a:ext uri="{FF2B5EF4-FFF2-40B4-BE49-F238E27FC236}">
                <a16:creationId xmlns:a16="http://schemas.microsoft.com/office/drawing/2014/main" id="{E4A96B16-75EC-4C6E-9407-C49DCFA11E67}"/>
              </a:ext>
            </a:extLst>
          </p:cNvPr>
          <p:cNvPicPr>
            <a:picLocks noChangeAspect="1"/>
          </p:cNvPicPr>
          <p:nvPr/>
        </p:nvPicPr>
        <p:blipFill>
          <a:blip r:embed="rId3"/>
          <a:stretch>
            <a:fillRect/>
          </a:stretch>
        </p:blipFill>
        <p:spPr>
          <a:xfrm>
            <a:off x="6884111" y="2035265"/>
            <a:ext cx="3164565" cy="2057282"/>
          </a:xfrm>
          <a:prstGeom prst="rect">
            <a:avLst/>
          </a:prstGeom>
        </p:spPr>
      </p:pic>
      <p:pic>
        <p:nvPicPr>
          <p:cNvPr id="15" name="Picture 14">
            <a:extLst>
              <a:ext uri="{FF2B5EF4-FFF2-40B4-BE49-F238E27FC236}">
                <a16:creationId xmlns:a16="http://schemas.microsoft.com/office/drawing/2014/main" id="{CF282477-43BC-4E20-A2AB-32E9869466C5}"/>
              </a:ext>
            </a:extLst>
          </p:cNvPr>
          <p:cNvPicPr>
            <a:picLocks noChangeAspect="1"/>
          </p:cNvPicPr>
          <p:nvPr/>
        </p:nvPicPr>
        <p:blipFill>
          <a:blip r:embed="rId4"/>
          <a:stretch>
            <a:fillRect/>
          </a:stretch>
        </p:blipFill>
        <p:spPr>
          <a:xfrm>
            <a:off x="6884111" y="4172290"/>
            <a:ext cx="3164564" cy="2059138"/>
          </a:xfrm>
          <a:prstGeom prst="rect">
            <a:avLst/>
          </a:prstGeom>
        </p:spPr>
      </p:pic>
    </p:spTree>
    <p:extLst>
      <p:ext uri="{BB962C8B-B14F-4D97-AF65-F5344CB8AC3E}">
        <p14:creationId xmlns:p14="http://schemas.microsoft.com/office/powerpoint/2010/main" val="78353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fade">
                                      <p:cBhvr>
                                        <p:cTn id="12" dur="500"/>
                                        <p:tgtEl>
                                          <p:spTgt spid="7">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animEffect transition="in" filter="fade">
                                      <p:cBhvr>
                                        <p:cTn id="15" dur="500"/>
                                        <p:tgtEl>
                                          <p:spTgt spid="7">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7">
                                            <p:txEl>
                                              <p:pRg st="3" end="3"/>
                                            </p:txEl>
                                          </p:spTgt>
                                        </p:tgtEl>
                                        <p:attrNameLst>
                                          <p:attrName>style.visibility</p:attrName>
                                        </p:attrNameLst>
                                      </p:cBhvr>
                                      <p:to>
                                        <p:strVal val="visible"/>
                                      </p:to>
                                    </p:set>
                                    <p:animEffect transition="in" filter="fade">
                                      <p:cBhvr>
                                        <p:cTn id="18" dur="500"/>
                                        <p:tgtEl>
                                          <p:spTgt spid="7">
                                            <p:txEl>
                                              <p:pRg st="3" end="3"/>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7">
                                            <p:txEl>
                                              <p:pRg st="4" end="4"/>
                                            </p:txEl>
                                          </p:spTgt>
                                        </p:tgtEl>
                                        <p:attrNameLst>
                                          <p:attrName>style.visibility</p:attrName>
                                        </p:attrNameLst>
                                      </p:cBhvr>
                                      <p:to>
                                        <p:strVal val="visible"/>
                                      </p:to>
                                    </p:set>
                                    <p:animEffect transition="in" filter="fade">
                                      <p:cBhvr>
                                        <p:cTn id="21" dur="500"/>
                                        <p:tgtEl>
                                          <p:spTgt spid="7">
                                            <p:txEl>
                                              <p:pRg st="4" end="4"/>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7">
                                            <p:txEl>
                                              <p:pRg st="5" end="5"/>
                                            </p:txEl>
                                          </p:spTgt>
                                        </p:tgtEl>
                                        <p:attrNameLst>
                                          <p:attrName>style.visibility</p:attrName>
                                        </p:attrNameLst>
                                      </p:cBhvr>
                                      <p:to>
                                        <p:strVal val="visible"/>
                                      </p:to>
                                    </p:set>
                                    <p:animEffect transition="in" filter="fade">
                                      <p:cBhvr>
                                        <p:cTn id="24" dur="500"/>
                                        <p:tgtEl>
                                          <p:spTgt spid="7">
                                            <p:txEl>
                                              <p:pRg st="5" end="5"/>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7">
                                            <p:txEl>
                                              <p:pRg st="6" end="6"/>
                                            </p:txEl>
                                          </p:spTgt>
                                        </p:tgtEl>
                                        <p:attrNameLst>
                                          <p:attrName>style.visibility</p:attrName>
                                        </p:attrNameLst>
                                      </p:cBhvr>
                                      <p:to>
                                        <p:strVal val="visible"/>
                                      </p:to>
                                    </p:set>
                                    <p:animEffect transition="in" filter="fade">
                                      <p:cBhvr>
                                        <p:cTn id="27" dur="500"/>
                                        <p:tgtEl>
                                          <p:spTgt spid="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371237-C61C-4E30-9176-1593183A3CC1}"/>
              </a:ext>
            </a:extLst>
          </p:cNvPr>
          <p:cNvSpPr>
            <a:spLocks noGrp="1"/>
          </p:cNvSpPr>
          <p:nvPr>
            <p:ph type="title"/>
          </p:nvPr>
        </p:nvSpPr>
        <p:spPr/>
        <p:txBody>
          <a:bodyPr/>
          <a:lstStyle/>
          <a:p>
            <a:r>
              <a:rPr lang="en-US" dirty="0"/>
              <a:t>Key Features of Ansible </a:t>
            </a:r>
            <a:endParaRPr lang="en-IN" dirty="0"/>
          </a:p>
        </p:txBody>
      </p:sp>
      <p:sp>
        <p:nvSpPr>
          <p:cNvPr id="3" name="Content Placeholder 2">
            <a:extLst>
              <a:ext uri="{FF2B5EF4-FFF2-40B4-BE49-F238E27FC236}">
                <a16:creationId xmlns:a16="http://schemas.microsoft.com/office/drawing/2014/main" id="{E6D2D465-0076-4C2B-9300-C26237217125}"/>
              </a:ext>
            </a:extLst>
          </p:cNvPr>
          <p:cNvSpPr>
            <a:spLocks noGrp="1"/>
          </p:cNvSpPr>
          <p:nvPr>
            <p:ph idx="1"/>
          </p:nvPr>
        </p:nvSpPr>
        <p:spPr/>
        <p:txBody>
          <a:bodyPr/>
          <a:lstStyle/>
          <a:p>
            <a:r>
              <a:rPr lang="en-US" sz="2000" dirty="0"/>
              <a:t>3) Uses simple SSH or </a:t>
            </a:r>
            <a:r>
              <a:rPr lang="en-US" sz="2000" dirty="0" err="1"/>
              <a:t>winRM</a:t>
            </a:r>
            <a:r>
              <a:rPr lang="en-US" sz="2000" dirty="0"/>
              <a:t> connections</a:t>
            </a:r>
          </a:p>
          <a:p>
            <a:r>
              <a:rPr lang="en-US" sz="2000" dirty="0"/>
              <a:t>4) System requirements is very low</a:t>
            </a:r>
          </a:p>
          <a:p>
            <a:r>
              <a:rPr lang="en-US" sz="2000" dirty="0"/>
              <a:t>5) Entirely developed in python </a:t>
            </a:r>
          </a:p>
          <a:p>
            <a:r>
              <a:rPr lang="en-US" sz="2000" dirty="0"/>
              <a:t>6) Uses the YAML syntax in the configuration files (</a:t>
            </a:r>
            <a:r>
              <a:rPr lang="en-US" sz="2000" dirty="0" err="1"/>
              <a:t>a.k.a</a:t>
            </a:r>
            <a:r>
              <a:rPr lang="en-US" sz="2000" dirty="0"/>
              <a:t> Playbooks)</a:t>
            </a:r>
          </a:p>
          <a:p>
            <a:r>
              <a:rPr lang="en-IN" sz="2000" dirty="0"/>
              <a:t>7) Quick Deployment</a:t>
            </a:r>
          </a:p>
          <a:p>
            <a:endParaRPr lang="en-IN" dirty="0"/>
          </a:p>
        </p:txBody>
      </p:sp>
      <p:pic>
        <p:nvPicPr>
          <p:cNvPr id="5" name="Content Placeholder 4">
            <a:extLst>
              <a:ext uri="{FF2B5EF4-FFF2-40B4-BE49-F238E27FC236}">
                <a16:creationId xmlns:a16="http://schemas.microsoft.com/office/drawing/2014/main" id="{67D699C9-E2E2-413D-9AB0-A53B8D149B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41876" y="872406"/>
            <a:ext cx="864954" cy="864954"/>
          </a:xfrm>
          <a:prstGeom prst="rect">
            <a:avLst/>
          </a:prstGeom>
        </p:spPr>
      </p:pic>
    </p:spTree>
    <p:extLst>
      <p:ext uri="{BB962C8B-B14F-4D97-AF65-F5344CB8AC3E}">
        <p14:creationId xmlns:p14="http://schemas.microsoft.com/office/powerpoint/2010/main" val="38315709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2AFAC1-775B-4505-90AC-58F56B5040F9}"/>
              </a:ext>
            </a:extLst>
          </p:cNvPr>
          <p:cNvSpPr>
            <a:spLocks noGrp="1"/>
          </p:cNvSpPr>
          <p:nvPr>
            <p:ph type="title"/>
          </p:nvPr>
        </p:nvSpPr>
        <p:spPr/>
        <p:txBody>
          <a:bodyPr/>
          <a:lstStyle/>
          <a:p>
            <a:r>
              <a:rPr lang="en-US" dirty="0"/>
              <a:t>Architecture of </a:t>
            </a:r>
            <a:endParaRPr lang="en-IN" dirty="0"/>
          </a:p>
        </p:txBody>
      </p:sp>
      <p:pic>
        <p:nvPicPr>
          <p:cNvPr id="4" name="Content Placeholder 4">
            <a:extLst>
              <a:ext uri="{FF2B5EF4-FFF2-40B4-BE49-F238E27FC236}">
                <a16:creationId xmlns:a16="http://schemas.microsoft.com/office/drawing/2014/main" id="{CD7A1AB1-981D-4208-BE5F-AF420F8B74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82770" y="872406"/>
            <a:ext cx="864954" cy="864954"/>
          </a:xfrm>
          <a:prstGeom prst="rect">
            <a:avLst/>
          </a:prstGeom>
        </p:spPr>
      </p:pic>
      <p:pic>
        <p:nvPicPr>
          <p:cNvPr id="18" name="Content Placeholder 17" descr="Computer with solid fill">
            <a:extLst>
              <a:ext uri="{FF2B5EF4-FFF2-40B4-BE49-F238E27FC236}">
                <a16:creationId xmlns:a16="http://schemas.microsoft.com/office/drawing/2014/main" id="{18269F03-D8B7-4D62-AC1E-DF2D19704E52}"/>
              </a:ext>
            </a:extLst>
          </p:cNvPr>
          <p:cNvPicPr>
            <a:picLocks noGrp="1" noChangeAspect="1"/>
          </p:cNvPicPr>
          <p:nvPr>
            <p:ph idx="1"/>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25244" y="3303494"/>
            <a:ext cx="1341437" cy="1341437"/>
          </a:xfrm>
        </p:spPr>
      </p:pic>
      <p:sp>
        <p:nvSpPr>
          <p:cNvPr id="19" name="TextBox 18">
            <a:extLst>
              <a:ext uri="{FF2B5EF4-FFF2-40B4-BE49-F238E27FC236}">
                <a16:creationId xmlns:a16="http://schemas.microsoft.com/office/drawing/2014/main" id="{45A1AB15-B01D-4D6E-AE84-712F86304A3A}"/>
              </a:ext>
            </a:extLst>
          </p:cNvPr>
          <p:cNvSpPr txBox="1"/>
          <p:nvPr/>
        </p:nvSpPr>
        <p:spPr>
          <a:xfrm>
            <a:off x="914399" y="4734578"/>
            <a:ext cx="3580467" cy="646331"/>
          </a:xfrm>
          <a:prstGeom prst="rect">
            <a:avLst/>
          </a:prstGeom>
          <a:noFill/>
        </p:spPr>
        <p:txBody>
          <a:bodyPr wrap="none" rtlCol="0">
            <a:spAutoFit/>
          </a:bodyPr>
          <a:lstStyle/>
          <a:p>
            <a:pPr algn="ctr"/>
            <a:r>
              <a:rPr lang="en-US" dirty="0"/>
              <a:t>Local Machine</a:t>
            </a:r>
          </a:p>
          <a:p>
            <a:r>
              <a:rPr lang="en-US" dirty="0"/>
              <a:t>Where ansible software is installed</a:t>
            </a:r>
            <a:endParaRPr lang="en-IN" dirty="0"/>
          </a:p>
        </p:txBody>
      </p:sp>
      <p:sp>
        <p:nvSpPr>
          <p:cNvPr id="20" name="TextBox 19">
            <a:extLst>
              <a:ext uri="{FF2B5EF4-FFF2-40B4-BE49-F238E27FC236}">
                <a16:creationId xmlns:a16="http://schemas.microsoft.com/office/drawing/2014/main" id="{9B100AA8-41BE-4649-96CE-6EFB0ABB27B9}"/>
              </a:ext>
            </a:extLst>
          </p:cNvPr>
          <p:cNvSpPr txBox="1"/>
          <p:nvPr/>
        </p:nvSpPr>
        <p:spPr>
          <a:xfrm>
            <a:off x="3702424" y="3110753"/>
            <a:ext cx="1074012" cy="369332"/>
          </a:xfrm>
          <a:prstGeom prst="rect">
            <a:avLst/>
          </a:prstGeom>
          <a:noFill/>
        </p:spPr>
        <p:txBody>
          <a:bodyPr wrap="none" rtlCol="0">
            <a:spAutoFit/>
          </a:bodyPr>
          <a:lstStyle/>
          <a:p>
            <a:r>
              <a:rPr lang="en-US" dirty="0"/>
              <a:t>Inventory</a:t>
            </a:r>
            <a:endParaRPr lang="en-IN" dirty="0"/>
          </a:p>
        </p:txBody>
      </p:sp>
      <p:sp>
        <p:nvSpPr>
          <p:cNvPr id="21" name="TextBox 20">
            <a:extLst>
              <a:ext uri="{FF2B5EF4-FFF2-40B4-BE49-F238E27FC236}">
                <a16:creationId xmlns:a16="http://schemas.microsoft.com/office/drawing/2014/main" id="{4E879AF8-3F6D-4D3A-A736-FB2A23564603}"/>
              </a:ext>
            </a:extLst>
          </p:cNvPr>
          <p:cNvSpPr txBox="1"/>
          <p:nvPr/>
        </p:nvSpPr>
        <p:spPr>
          <a:xfrm>
            <a:off x="3599751" y="3974212"/>
            <a:ext cx="1341437" cy="646331"/>
          </a:xfrm>
          <a:prstGeom prst="rect">
            <a:avLst/>
          </a:prstGeom>
          <a:noFill/>
        </p:spPr>
        <p:txBody>
          <a:bodyPr wrap="square" rtlCol="0">
            <a:spAutoFit/>
          </a:bodyPr>
          <a:lstStyle/>
          <a:p>
            <a:pPr algn="ctr"/>
            <a:r>
              <a:rPr lang="en-US" dirty="0"/>
              <a:t>Modules</a:t>
            </a:r>
          </a:p>
          <a:p>
            <a:r>
              <a:rPr lang="en-US" dirty="0"/>
              <a:t>(Playbooks)</a:t>
            </a:r>
            <a:endParaRPr lang="en-IN" dirty="0"/>
          </a:p>
        </p:txBody>
      </p:sp>
      <p:pic>
        <p:nvPicPr>
          <p:cNvPr id="23" name="Graphic 22" descr="Books with solid fill">
            <a:extLst>
              <a:ext uri="{FF2B5EF4-FFF2-40B4-BE49-F238E27FC236}">
                <a16:creationId xmlns:a16="http://schemas.microsoft.com/office/drawing/2014/main" id="{C8FEE782-01BF-4B8A-AFDE-E87BE84A005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787518" y="3049351"/>
            <a:ext cx="508285" cy="508285"/>
          </a:xfrm>
          <a:prstGeom prst="rect">
            <a:avLst/>
          </a:prstGeom>
        </p:spPr>
      </p:pic>
      <p:pic>
        <p:nvPicPr>
          <p:cNvPr id="25" name="Graphic 24" descr="Database with solid fill">
            <a:extLst>
              <a:ext uri="{FF2B5EF4-FFF2-40B4-BE49-F238E27FC236}">
                <a16:creationId xmlns:a16="http://schemas.microsoft.com/office/drawing/2014/main" id="{E0DF063D-DEA4-4E46-B06F-81617B1D4D9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813012" y="3998126"/>
            <a:ext cx="568046" cy="568046"/>
          </a:xfrm>
          <a:prstGeom prst="rect">
            <a:avLst/>
          </a:prstGeom>
        </p:spPr>
      </p:pic>
      <p:pic>
        <p:nvPicPr>
          <p:cNvPr id="27" name="Graphic 26" descr="Laptop with solid fill">
            <a:extLst>
              <a:ext uri="{FF2B5EF4-FFF2-40B4-BE49-F238E27FC236}">
                <a16:creationId xmlns:a16="http://schemas.microsoft.com/office/drawing/2014/main" id="{51FE7B72-313C-4818-A202-AD7D458942F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197786" y="1801905"/>
            <a:ext cx="1308848" cy="1308848"/>
          </a:xfrm>
          <a:prstGeom prst="rect">
            <a:avLst/>
          </a:prstGeom>
        </p:spPr>
      </p:pic>
      <p:pic>
        <p:nvPicPr>
          <p:cNvPr id="29" name="Graphic 28" descr="Monitor with solid fill">
            <a:extLst>
              <a:ext uri="{FF2B5EF4-FFF2-40B4-BE49-F238E27FC236}">
                <a16:creationId xmlns:a16="http://schemas.microsoft.com/office/drawing/2014/main" id="{5EAE0CE6-5BDE-4F08-9E02-13F9BFCEEB80}"/>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506634" y="2903212"/>
            <a:ext cx="1308847" cy="1308847"/>
          </a:xfrm>
          <a:prstGeom prst="rect">
            <a:avLst/>
          </a:prstGeom>
        </p:spPr>
      </p:pic>
      <p:pic>
        <p:nvPicPr>
          <p:cNvPr id="31" name="Graphic 30" descr="Internet with solid fill">
            <a:extLst>
              <a:ext uri="{FF2B5EF4-FFF2-40B4-BE49-F238E27FC236}">
                <a16:creationId xmlns:a16="http://schemas.microsoft.com/office/drawing/2014/main" id="{244E74B5-BFCF-480D-B7B7-A08D8DF8FDDC}"/>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0534129" y="4113027"/>
            <a:ext cx="1243101" cy="1243101"/>
          </a:xfrm>
          <a:prstGeom prst="rect">
            <a:avLst/>
          </a:prstGeom>
        </p:spPr>
      </p:pic>
      <p:pic>
        <p:nvPicPr>
          <p:cNvPr id="33" name="Graphic 32" descr="Cloud Computing with solid fill">
            <a:extLst>
              <a:ext uri="{FF2B5EF4-FFF2-40B4-BE49-F238E27FC236}">
                <a16:creationId xmlns:a16="http://schemas.microsoft.com/office/drawing/2014/main" id="{5E4AE24F-AEDE-4ECE-87F0-058D2BF1FBB6}"/>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9197785" y="4982844"/>
            <a:ext cx="1243101" cy="1243101"/>
          </a:xfrm>
          <a:prstGeom prst="rect">
            <a:avLst/>
          </a:prstGeom>
        </p:spPr>
      </p:pic>
      <p:cxnSp>
        <p:nvCxnSpPr>
          <p:cNvPr id="35" name="Straight Arrow Connector 34">
            <a:extLst>
              <a:ext uri="{FF2B5EF4-FFF2-40B4-BE49-F238E27FC236}">
                <a16:creationId xmlns:a16="http://schemas.microsoft.com/office/drawing/2014/main" id="{555364FF-55C2-4010-A586-B3C5AC699BC4}"/>
              </a:ext>
            </a:extLst>
          </p:cNvPr>
          <p:cNvCxnSpPr/>
          <p:nvPr/>
        </p:nvCxnSpPr>
        <p:spPr>
          <a:xfrm flipV="1">
            <a:off x="6224775" y="2614418"/>
            <a:ext cx="2372378" cy="8145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5B91F774-F6A0-4A3B-94D3-8A71E08C0FC2}"/>
              </a:ext>
            </a:extLst>
          </p:cNvPr>
          <p:cNvCxnSpPr>
            <a:cxnSpLocks/>
          </p:cNvCxnSpPr>
          <p:nvPr/>
        </p:nvCxnSpPr>
        <p:spPr>
          <a:xfrm flipV="1">
            <a:off x="6269599" y="3480085"/>
            <a:ext cx="3905342" cy="3178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1428D7BD-EAA9-4A57-B301-18271A22DC7E}"/>
              </a:ext>
            </a:extLst>
          </p:cNvPr>
          <p:cNvCxnSpPr>
            <a:cxnSpLocks/>
          </p:cNvCxnSpPr>
          <p:nvPr/>
        </p:nvCxnSpPr>
        <p:spPr>
          <a:xfrm>
            <a:off x="6269599" y="4192497"/>
            <a:ext cx="3824660" cy="3884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FFB3461B-186B-47ED-94DB-4E1F951BE873}"/>
              </a:ext>
            </a:extLst>
          </p:cNvPr>
          <p:cNvCxnSpPr>
            <a:cxnSpLocks/>
          </p:cNvCxnSpPr>
          <p:nvPr/>
        </p:nvCxnSpPr>
        <p:spPr>
          <a:xfrm>
            <a:off x="6245972" y="4619350"/>
            <a:ext cx="2420049" cy="7615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210890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B8B21E-0749-4EAD-8E5B-F4199A41AF43}"/>
              </a:ext>
            </a:extLst>
          </p:cNvPr>
          <p:cNvSpPr>
            <a:spLocks noGrp="1"/>
          </p:cNvSpPr>
          <p:nvPr>
            <p:ph type="title"/>
          </p:nvPr>
        </p:nvSpPr>
        <p:spPr/>
        <p:txBody>
          <a:bodyPr/>
          <a:lstStyle/>
          <a:p>
            <a:r>
              <a:rPr lang="en-US" dirty="0"/>
              <a:t>Inventory file and playbooks</a:t>
            </a:r>
            <a:endParaRPr lang="en-IN" dirty="0"/>
          </a:p>
        </p:txBody>
      </p:sp>
      <p:sp>
        <p:nvSpPr>
          <p:cNvPr id="4" name="Content Placeholder 3">
            <a:extLst>
              <a:ext uri="{FF2B5EF4-FFF2-40B4-BE49-F238E27FC236}">
                <a16:creationId xmlns:a16="http://schemas.microsoft.com/office/drawing/2014/main" id="{01203FA2-9906-4DBB-B940-E202617E3C91}"/>
              </a:ext>
            </a:extLst>
          </p:cNvPr>
          <p:cNvSpPr>
            <a:spLocks noGrp="1"/>
          </p:cNvSpPr>
          <p:nvPr>
            <p:ph sz="half" idx="2"/>
          </p:nvPr>
        </p:nvSpPr>
        <p:spPr>
          <a:xfrm>
            <a:off x="1036321" y="2209820"/>
            <a:ext cx="4639736" cy="2910821"/>
          </a:xfrm>
        </p:spPr>
        <p:txBody>
          <a:bodyPr/>
          <a:lstStyle/>
          <a:p>
            <a:r>
              <a:rPr lang="en-US" dirty="0"/>
              <a:t>Inventory file – This is the file in which we mention about which hosts or group of hosts we are targeting, their respective IP addresses, their usernames along with the passwords and the type of connection </a:t>
            </a:r>
            <a:r>
              <a:rPr lang="en-US" dirty="0" err="1"/>
              <a:t>i.e</a:t>
            </a:r>
            <a:r>
              <a:rPr lang="en-US" dirty="0"/>
              <a:t> if Linux hosts machines – SSH, if windows host machines – </a:t>
            </a:r>
            <a:r>
              <a:rPr lang="en-US" dirty="0" err="1"/>
              <a:t>winRM</a:t>
            </a:r>
            <a:r>
              <a:rPr lang="en-US" dirty="0"/>
              <a:t>. </a:t>
            </a:r>
          </a:p>
          <a:p>
            <a:r>
              <a:rPr lang="en-US" dirty="0"/>
              <a:t>Layout of a Inventory file </a:t>
            </a:r>
          </a:p>
          <a:p>
            <a:endParaRPr lang="en-US" dirty="0"/>
          </a:p>
          <a:p>
            <a:endParaRPr lang="en-IN" dirty="0"/>
          </a:p>
        </p:txBody>
      </p:sp>
      <p:sp>
        <p:nvSpPr>
          <p:cNvPr id="6" name="Content Placeholder 5">
            <a:extLst>
              <a:ext uri="{FF2B5EF4-FFF2-40B4-BE49-F238E27FC236}">
                <a16:creationId xmlns:a16="http://schemas.microsoft.com/office/drawing/2014/main" id="{94B57711-C7F0-4C05-8E13-E6B17B294105}"/>
              </a:ext>
            </a:extLst>
          </p:cNvPr>
          <p:cNvSpPr>
            <a:spLocks noGrp="1"/>
          </p:cNvSpPr>
          <p:nvPr>
            <p:ph sz="quarter" idx="4"/>
          </p:nvPr>
        </p:nvSpPr>
        <p:spPr>
          <a:xfrm>
            <a:off x="6417332" y="2209820"/>
            <a:ext cx="4639736" cy="2910821"/>
          </a:xfrm>
        </p:spPr>
        <p:txBody>
          <a:bodyPr/>
          <a:lstStyle/>
          <a:p>
            <a:r>
              <a:rPr lang="en-US" dirty="0"/>
              <a:t>Playbook – These are files in which we write our code which we will execute on the host machines. These playbooks are written in </a:t>
            </a:r>
            <a:r>
              <a:rPr lang="en-US" dirty="0" err="1"/>
              <a:t>yaml</a:t>
            </a:r>
            <a:r>
              <a:rPr lang="en-US" dirty="0"/>
              <a:t> language which is very simple to understand and code.</a:t>
            </a:r>
          </a:p>
          <a:p>
            <a:r>
              <a:rPr lang="en-US" dirty="0"/>
              <a:t>Layout of a playbook file</a:t>
            </a:r>
          </a:p>
          <a:p>
            <a:endParaRPr lang="en-US" dirty="0"/>
          </a:p>
          <a:p>
            <a:endParaRPr lang="en-IN" dirty="0"/>
          </a:p>
        </p:txBody>
      </p:sp>
      <p:pic>
        <p:nvPicPr>
          <p:cNvPr id="9" name="Picture 8">
            <a:extLst>
              <a:ext uri="{FF2B5EF4-FFF2-40B4-BE49-F238E27FC236}">
                <a16:creationId xmlns:a16="http://schemas.microsoft.com/office/drawing/2014/main" id="{F0EAED3C-7E2F-4C3B-A8B6-624277C1D3F4}"/>
              </a:ext>
            </a:extLst>
          </p:cNvPr>
          <p:cNvPicPr>
            <a:picLocks noChangeAspect="1"/>
          </p:cNvPicPr>
          <p:nvPr/>
        </p:nvPicPr>
        <p:blipFill>
          <a:blip r:embed="rId2"/>
          <a:stretch>
            <a:fillRect/>
          </a:stretch>
        </p:blipFill>
        <p:spPr>
          <a:xfrm>
            <a:off x="1572410" y="5055749"/>
            <a:ext cx="3132573" cy="1271927"/>
          </a:xfrm>
          <a:prstGeom prst="rect">
            <a:avLst/>
          </a:prstGeom>
        </p:spPr>
      </p:pic>
      <p:pic>
        <p:nvPicPr>
          <p:cNvPr id="10" name="Picture 9">
            <a:extLst>
              <a:ext uri="{FF2B5EF4-FFF2-40B4-BE49-F238E27FC236}">
                <a16:creationId xmlns:a16="http://schemas.microsoft.com/office/drawing/2014/main" id="{B1F3263B-3935-4AEE-A18D-AD9CD6F5FDE8}"/>
              </a:ext>
            </a:extLst>
          </p:cNvPr>
          <p:cNvPicPr/>
          <p:nvPr/>
        </p:nvPicPr>
        <p:blipFill>
          <a:blip r:embed="rId3"/>
          <a:stretch>
            <a:fillRect/>
          </a:stretch>
        </p:blipFill>
        <p:spPr>
          <a:xfrm>
            <a:off x="7044862" y="4383947"/>
            <a:ext cx="2852173" cy="1943729"/>
          </a:xfrm>
          <a:prstGeom prst="rect">
            <a:avLst/>
          </a:prstGeom>
        </p:spPr>
      </p:pic>
    </p:spTree>
    <p:extLst>
      <p:ext uri="{BB962C8B-B14F-4D97-AF65-F5344CB8AC3E}">
        <p14:creationId xmlns:p14="http://schemas.microsoft.com/office/powerpoint/2010/main" val="11971204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C54FD-8699-496D-B00B-415100E9DB40}"/>
              </a:ext>
            </a:extLst>
          </p:cNvPr>
          <p:cNvSpPr>
            <a:spLocks noGrp="1"/>
          </p:cNvSpPr>
          <p:nvPr>
            <p:ph type="title"/>
          </p:nvPr>
        </p:nvSpPr>
        <p:spPr>
          <a:xfrm>
            <a:off x="1097280" y="286603"/>
            <a:ext cx="10058400" cy="1425655"/>
          </a:xfrm>
        </p:spPr>
        <p:txBody>
          <a:bodyPr>
            <a:normAutofit/>
          </a:bodyPr>
          <a:lstStyle/>
          <a:p>
            <a:r>
              <a:rPr lang="en-US" dirty="0"/>
              <a:t>Prerequisites:</a:t>
            </a:r>
            <a:endParaRPr lang="en-IN" dirty="0"/>
          </a:p>
        </p:txBody>
      </p:sp>
      <p:sp>
        <p:nvSpPr>
          <p:cNvPr id="3" name="Content Placeholder 2">
            <a:extLst>
              <a:ext uri="{FF2B5EF4-FFF2-40B4-BE49-F238E27FC236}">
                <a16:creationId xmlns:a16="http://schemas.microsoft.com/office/drawing/2014/main" id="{58AF206E-1716-471B-9DF2-246E15B1EC52}"/>
              </a:ext>
            </a:extLst>
          </p:cNvPr>
          <p:cNvSpPr>
            <a:spLocks noGrp="1"/>
          </p:cNvSpPr>
          <p:nvPr>
            <p:ph idx="1"/>
          </p:nvPr>
        </p:nvSpPr>
        <p:spPr>
          <a:xfrm>
            <a:off x="528918" y="2079812"/>
            <a:ext cx="11223812" cy="4240306"/>
          </a:xfrm>
        </p:spPr>
        <p:txBody>
          <a:bodyPr>
            <a:normAutofit fontScale="92500" lnSpcReduction="10000"/>
          </a:bodyPr>
          <a:lstStyle/>
          <a:p>
            <a:r>
              <a:rPr lang="en-US" sz="1600" dirty="0"/>
              <a:t>Prerequisites:</a:t>
            </a:r>
          </a:p>
          <a:p>
            <a:r>
              <a:rPr lang="en-US" sz="1600" dirty="0"/>
              <a:t>1) The Local Machine from which we are planning to control other machines need to have Linux, Mac or BSD operating system</a:t>
            </a:r>
          </a:p>
          <a:p>
            <a:r>
              <a:rPr lang="en-US" sz="1600" dirty="0"/>
              <a:t>2) Must have Python installed (version 3.8 or later)</a:t>
            </a:r>
          </a:p>
          <a:p>
            <a:r>
              <a:rPr lang="en-US" sz="1600" dirty="0"/>
              <a:t>3) For </a:t>
            </a:r>
            <a:r>
              <a:rPr lang="en-US" sz="1600" dirty="0" err="1"/>
              <a:t>linux</a:t>
            </a:r>
            <a:r>
              <a:rPr lang="en-US" sz="1600" dirty="0"/>
              <a:t> host machines:</a:t>
            </a:r>
          </a:p>
          <a:p>
            <a:r>
              <a:rPr lang="en-US" sz="1600" dirty="0"/>
              <a:t>-&gt; there are 2 ways we can communicate to the host machines</a:t>
            </a:r>
          </a:p>
          <a:p>
            <a:pPr lvl="1"/>
            <a:r>
              <a:rPr lang="en-US" sz="1600" dirty="0"/>
              <a:t>1) SSH key Authentication</a:t>
            </a:r>
          </a:p>
          <a:p>
            <a:pPr lvl="1"/>
            <a:r>
              <a:rPr lang="en-US" sz="1600" dirty="0"/>
              <a:t>2) SSH password Authentication</a:t>
            </a:r>
          </a:p>
          <a:p>
            <a:pPr lvl="2"/>
            <a:r>
              <a:rPr lang="en-US" sz="1600" dirty="0"/>
              <a:t>Should add the host machines fingerprint to the known-hosts file in the control node</a:t>
            </a:r>
          </a:p>
          <a:p>
            <a:pPr lvl="2"/>
            <a:r>
              <a:rPr lang="en-US" sz="1600" dirty="0"/>
              <a:t>This can be done using the command </a:t>
            </a:r>
          </a:p>
          <a:p>
            <a:pPr lvl="3"/>
            <a:r>
              <a:rPr lang="en-US" sz="1600" dirty="0" err="1"/>
              <a:t>ssh</a:t>
            </a:r>
            <a:r>
              <a:rPr lang="en-US" sz="1600" dirty="0"/>
              <a:t> </a:t>
            </a:r>
            <a:r>
              <a:rPr lang="en-US" sz="1600" dirty="0" err="1"/>
              <a:t>username@host</a:t>
            </a:r>
            <a:endParaRPr lang="en-US" sz="1600" dirty="0"/>
          </a:p>
          <a:p>
            <a:r>
              <a:rPr lang="en-IN" sz="1600" dirty="0"/>
              <a:t>4) For Windows hosts machines:</a:t>
            </a:r>
          </a:p>
          <a:p>
            <a:r>
              <a:rPr lang="en-IN" sz="1600" dirty="0"/>
              <a:t>-&gt; Install </a:t>
            </a:r>
            <a:r>
              <a:rPr lang="en-IN" sz="1600" dirty="0" err="1"/>
              <a:t>pywinrm</a:t>
            </a:r>
            <a:r>
              <a:rPr lang="en-IN" sz="1600" dirty="0"/>
              <a:t> in the control node and communicate to the windows hosts via </a:t>
            </a:r>
            <a:r>
              <a:rPr lang="en-IN" sz="1600" dirty="0" err="1"/>
              <a:t>winRM</a:t>
            </a:r>
            <a:r>
              <a:rPr lang="en-IN" sz="1600" dirty="0"/>
              <a:t> (http - port 5985/https – port 5986)</a:t>
            </a:r>
          </a:p>
        </p:txBody>
      </p:sp>
    </p:spTree>
    <p:extLst>
      <p:ext uri="{BB962C8B-B14F-4D97-AF65-F5344CB8AC3E}">
        <p14:creationId xmlns:p14="http://schemas.microsoft.com/office/powerpoint/2010/main" val="14519254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3D088-35DE-44EC-BB30-AD8D5DEAA81A}"/>
              </a:ext>
            </a:extLst>
          </p:cNvPr>
          <p:cNvSpPr>
            <a:spLocks noGrp="1"/>
          </p:cNvSpPr>
          <p:nvPr>
            <p:ph type="title"/>
          </p:nvPr>
        </p:nvSpPr>
        <p:spPr/>
        <p:txBody>
          <a:bodyPr/>
          <a:lstStyle/>
          <a:p>
            <a:r>
              <a:rPr lang="en-US" dirty="0"/>
              <a:t>System Requirements:</a:t>
            </a:r>
            <a:endParaRPr lang="en-IN" dirty="0"/>
          </a:p>
        </p:txBody>
      </p:sp>
      <p:sp>
        <p:nvSpPr>
          <p:cNvPr id="3" name="Content Placeholder 2">
            <a:extLst>
              <a:ext uri="{FF2B5EF4-FFF2-40B4-BE49-F238E27FC236}">
                <a16:creationId xmlns:a16="http://schemas.microsoft.com/office/drawing/2014/main" id="{764E4A87-4687-4928-8349-42EC3CD7EE78}"/>
              </a:ext>
            </a:extLst>
          </p:cNvPr>
          <p:cNvSpPr>
            <a:spLocks noGrp="1"/>
          </p:cNvSpPr>
          <p:nvPr>
            <p:ph idx="1"/>
          </p:nvPr>
        </p:nvSpPr>
        <p:spPr/>
        <p:txBody>
          <a:bodyPr/>
          <a:lstStyle/>
          <a:p>
            <a:r>
              <a:rPr lang="en-US" dirty="0"/>
              <a:t>Here are the requirements on the control node for running ansible software.</a:t>
            </a:r>
          </a:p>
          <a:p>
            <a:endParaRPr lang="en-IN" dirty="0"/>
          </a:p>
        </p:txBody>
      </p:sp>
      <p:graphicFrame>
        <p:nvGraphicFramePr>
          <p:cNvPr id="4" name="Table 4">
            <a:extLst>
              <a:ext uri="{FF2B5EF4-FFF2-40B4-BE49-F238E27FC236}">
                <a16:creationId xmlns:a16="http://schemas.microsoft.com/office/drawing/2014/main" id="{86F49FC7-A46F-4762-8E8F-D727D7714C45}"/>
              </a:ext>
            </a:extLst>
          </p:cNvPr>
          <p:cNvGraphicFramePr>
            <a:graphicFrameLocks noGrp="1"/>
          </p:cNvGraphicFramePr>
          <p:nvPr>
            <p:extLst>
              <p:ext uri="{D42A27DB-BD31-4B8C-83A1-F6EECF244321}">
                <p14:modId xmlns:p14="http://schemas.microsoft.com/office/powerpoint/2010/main" val="2344746162"/>
              </p:ext>
            </p:extLst>
          </p:nvPr>
        </p:nvGraphicFramePr>
        <p:xfrm>
          <a:off x="1682376" y="2736724"/>
          <a:ext cx="8128000" cy="2803464"/>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1535008184"/>
                    </a:ext>
                  </a:extLst>
                </a:gridCol>
                <a:gridCol w="4064000">
                  <a:extLst>
                    <a:ext uri="{9D8B030D-6E8A-4147-A177-3AD203B41FA5}">
                      <a16:colId xmlns:a16="http://schemas.microsoft.com/office/drawing/2014/main" val="3755478242"/>
                    </a:ext>
                  </a:extLst>
                </a:gridCol>
              </a:tblGrid>
              <a:tr h="934488">
                <a:tc>
                  <a:txBody>
                    <a:bodyPr/>
                    <a:lstStyle/>
                    <a:p>
                      <a:r>
                        <a:rPr lang="en-US" dirty="0">
                          <a:solidFill>
                            <a:schemeClr val="tx1"/>
                          </a:solidFill>
                        </a:rPr>
                        <a:t>Ram:</a:t>
                      </a:r>
                      <a:endParaRPr lang="en-IN" dirty="0">
                        <a:solidFill>
                          <a:schemeClr val="tx1"/>
                        </a:solidFill>
                      </a:endParaRPr>
                    </a:p>
                  </a:txBody>
                  <a:tcPr/>
                </a:tc>
                <a:tc>
                  <a:txBody>
                    <a:bodyPr/>
                    <a:lstStyle/>
                    <a:p>
                      <a:r>
                        <a:rPr lang="en-US">
                          <a:solidFill>
                            <a:schemeClr val="tx1"/>
                          </a:solidFill>
                        </a:rPr>
                        <a:t>Minimum 1GB RAM </a:t>
                      </a:r>
                      <a:endParaRPr lang="en-IN" dirty="0">
                        <a:solidFill>
                          <a:schemeClr val="tx1"/>
                        </a:solidFill>
                      </a:endParaRPr>
                    </a:p>
                  </a:txBody>
                  <a:tcPr/>
                </a:tc>
                <a:extLst>
                  <a:ext uri="{0D108BD9-81ED-4DB2-BD59-A6C34878D82A}">
                    <a16:rowId xmlns:a16="http://schemas.microsoft.com/office/drawing/2014/main" val="2464736166"/>
                  </a:ext>
                </a:extLst>
              </a:tr>
              <a:tr h="934488">
                <a:tc>
                  <a:txBody>
                    <a:bodyPr/>
                    <a:lstStyle/>
                    <a:p>
                      <a:r>
                        <a:rPr lang="en-IN" sz="1800" b="1" i="0" kern="1200" dirty="0">
                          <a:solidFill>
                            <a:schemeClr val="dk1"/>
                          </a:solidFill>
                          <a:effectLst/>
                          <a:latin typeface="+mn-lt"/>
                          <a:ea typeface="+mn-ea"/>
                          <a:cs typeface="+mn-cs"/>
                        </a:rPr>
                        <a:t>CPUs:</a:t>
                      </a:r>
                      <a:endParaRPr lang="en-IN" dirty="0"/>
                    </a:p>
                  </a:txBody>
                  <a:tcPr/>
                </a:tc>
                <a:tc>
                  <a:txBody>
                    <a:bodyPr/>
                    <a:lstStyle/>
                    <a:p>
                      <a:r>
                        <a:rPr lang="en-US" b="1" dirty="0"/>
                        <a:t>4</a:t>
                      </a:r>
                      <a:endParaRPr lang="en-IN" b="1" dirty="0"/>
                    </a:p>
                  </a:txBody>
                  <a:tcPr/>
                </a:tc>
                <a:extLst>
                  <a:ext uri="{0D108BD9-81ED-4DB2-BD59-A6C34878D82A}">
                    <a16:rowId xmlns:a16="http://schemas.microsoft.com/office/drawing/2014/main" val="431188820"/>
                  </a:ext>
                </a:extLst>
              </a:tr>
              <a:tr h="934488">
                <a:tc>
                  <a:txBody>
                    <a:bodyPr/>
                    <a:lstStyle/>
                    <a:p>
                      <a:r>
                        <a:rPr lang="en-US" sz="1800" b="1" i="0" kern="1200" dirty="0">
                          <a:solidFill>
                            <a:schemeClr val="dk1"/>
                          </a:solidFill>
                          <a:effectLst/>
                          <a:latin typeface="+mn-lt"/>
                          <a:ea typeface="+mn-ea"/>
                          <a:cs typeface="+mn-cs"/>
                        </a:rPr>
                        <a:t>L</a:t>
                      </a:r>
                      <a:r>
                        <a:rPr lang="en-IN" sz="1800" b="1" i="0" kern="1200" dirty="0" err="1">
                          <a:solidFill>
                            <a:schemeClr val="dk1"/>
                          </a:solidFill>
                          <a:effectLst/>
                          <a:latin typeface="+mn-lt"/>
                          <a:ea typeface="+mn-ea"/>
                          <a:cs typeface="+mn-cs"/>
                        </a:rPr>
                        <a:t>ocal</a:t>
                      </a:r>
                      <a:r>
                        <a:rPr lang="en-IN" sz="1800" b="1" i="0" kern="1200" dirty="0">
                          <a:solidFill>
                            <a:schemeClr val="dk1"/>
                          </a:solidFill>
                          <a:effectLst/>
                          <a:latin typeface="+mn-lt"/>
                          <a:ea typeface="+mn-ea"/>
                          <a:cs typeface="+mn-cs"/>
                        </a:rPr>
                        <a:t> Disk:</a:t>
                      </a:r>
                      <a:endParaRPr lang="en-IN" dirty="0"/>
                    </a:p>
                  </a:txBody>
                  <a:tcPr/>
                </a:tc>
                <a:tc>
                  <a:txBody>
                    <a:bodyPr/>
                    <a:lstStyle/>
                    <a:p>
                      <a:r>
                        <a:rPr lang="en-US" b="1" dirty="0">
                          <a:solidFill>
                            <a:schemeClr val="tx1"/>
                          </a:solidFill>
                        </a:rPr>
                        <a:t>Minimum 40 GB with </a:t>
                      </a:r>
                      <a:r>
                        <a:rPr lang="en-US" b="1" dirty="0" err="1">
                          <a:solidFill>
                            <a:schemeClr val="tx1"/>
                          </a:solidFill>
                        </a:rPr>
                        <a:t>atleast</a:t>
                      </a:r>
                      <a:r>
                        <a:rPr lang="en-US" b="1" dirty="0">
                          <a:solidFill>
                            <a:schemeClr val="tx1"/>
                          </a:solidFill>
                        </a:rPr>
                        <a:t> 20 GB under var/lib/</a:t>
                      </a:r>
                      <a:r>
                        <a:rPr lang="en-US" b="1" dirty="0" err="1">
                          <a:solidFill>
                            <a:schemeClr val="tx1"/>
                          </a:solidFill>
                        </a:rPr>
                        <a:t>awx</a:t>
                      </a:r>
                      <a:r>
                        <a:rPr lang="en-US" b="1" dirty="0">
                          <a:solidFill>
                            <a:schemeClr val="tx1"/>
                          </a:solidFill>
                        </a:rPr>
                        <a:t> </a:t>
                      </a:r>
                      <a:endParaRPr lang="en-IN" b="1" dirty="0">
                        <a:solidFill>
                          <a:schemeClr val="tx1"/>
                        </a:solidFill>
                      </a:endParaRPr>
                    </a:p>
                  </a:txBody>
                  <a:tcPr/>
                </a:tc>
                <a:extLst>
                  <a:ext uri="{0D108BD9-81ED-4DB2-BD59-A6C34878D82A}">
                    <a16:rowId xmlns:a16="http://schemas.microsoft.com/office/drawing/2014/main" val="4024552295"/>
                  </a:ext>
                </a:extLst>
              </a:tr>
            </a:tbl>
          </a:graphicData>
        </a:graphic>
      </p:graphicFrame>
      <p:sp>
        <p:nvSpPr>
          <p:cNvPr id="5" name="TextBox 4">
            <a:extLst>
              <a:ext uri="{FF2B5EF4-FFF2-40B4-BE49-F238E27FC236}">
                <a16:creationId xmlns:a16="http://schemas.microsoft.com/office/drawing/2014/main" id="{E94E979C-1C9E-4B90-9531-7E033E202ED4}"/>
              </a:ext>
            </a:extLst>
          </p:cNvPr>
          <p:cNvSpPr txBox="1"/>
          <p:nvPr/>
        </p:nvSpPr>
        <p:spPr>
          <a:xfrm>
            <a:off x="5638800" y="2971800"/>
            <a:ext cx="65" cy="276999"/>
          </a:xfrm>
          <a:prstGeom prst="rect">
            <a:avLst/>
          </a:prstGeom>
          <a:noFill/>
        </p:spPr>
        <p:txBody>
          <a:bodyPr wrap="none" lIns="0" tIns="0" rIns="0" bIns="0" rtlCol="0">
            <a:spAutoFit/>
          </a:bodyPr>
          <a:lstStyle/>
          <a:p>
            <a:endParaRPr lang="en-IN" dirty="0"/>
          </a:p>
        </p:txBody>
      </p:sp>
    </p:spTree>
    <p:extLst>
      <p:ext uri="{BB962C8B-B14F-4D97-AF65-F5344CB8AC3E}">
        <p14:creationId xmlns:p14="http://schemas.microsoft.com/office/powerpoint/2010/main" val="7494341"/>
      </p:ext>
    </p:extLst>
  </p:cSld>
  <p:clrMapOvr>
    <a:masterClrMapping/>
  </p:clrMapOvr>
</p:sld>
</file>

<file path=ppt/theme/theme1.xml><?xml version="1.0" encoding="utf-8"?>
<a:theme xmlns:a="http://schemas.openxmlformats.org/drawingml/2006/main" name="1_RetrospectVTI">
  <a:themeElements>
    <a:clrScheme name="Custom 37">
      <a:dk1>
        <a:srgbClr val="000000"/>
      </a:dk1>
      <a:lt1>
        <a:srgbClr val="FFFFFF"/>
      </a:lt1>
      <a:dk2>
        <a:srgbClr val="4A5356"/>
      </a:dk2>
      <a:lt2>
        <a:srgbClr val="E8E3CE"/>
      </a:lt2>
      <a:accent1>
        <a:srgbClr val="9BA8B7"/>
      </a:accent1>
      <a:accent2>
        <a:srgbClr val="E6A02E"/>
      </a:accent2>
      <a:accent3>
        <a:srgbClr val="BF6A3B"/>
      </a:accent3>
      <a:accent4>
        <a:srgbClr val="92987A"/>
      </a:accent4>
      <a:accent5>
        <a:srgbClr val="857659"/>
      </a:accent5>
      <a:accent6>
        <a:srgbClr val="A0988C"/>
      </a:accent6>
      <a:hlink>
        <a:srgbClr val="00B0F0"/>
      </a:hlink>
      <a:folHlink>
        <a:srgbClr val="738F97"/>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TWO.pptx" id="{769520F8-BFE5-4C8C-A7AA-375C025A91CE}" vid="{AEAFD717-D3C8-4034-8F7E-D5220B0CCEB8}"/>
    </a:ext>
  </a:extLst>
</a:theme>
</file>

<file path=docProps/app.xml><?xml version="1.0" encoding="utf-8"?>
<Properties xmlns="http://schemas.openxmlformats.org/officeDocument/2006/extended-properties" xmlns:vt="http://schemas.openxmlformats.org/officeDocument/2006/docPropsVTypes">
  <Template>{AEB39FF4-6E4E-403A-AF78-E21083DCAC16}tf56160789_win32</Template>
  <TotalTime>844</TotalTime>
  <Words>1392</Words>
  <Application>Microsoft Office PowerPoint</Application>
  <PresentationFormat>Widescreen</PresentationFormat>
  <Paragraphs>155</Paragraphs>
  <Slides>31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31</vt:i4>
      </vt:variant>
    </vt:vector>
  </HeadingPairs>
  <TitlesOfParts>
    <vt:vector size="38" baseType="lpstr">
      <vt:lpstr>Abadi</vt:lpstr>
      <vt:lpstr>Arial</vt:lpstr>
      <vt:lpstr>Bookman Old Style</vt:lpstr>
      <vt:lpstr>Calibri</vt:lpstr>
      <vt:lpstr>Franklin Gothic Book</vt:lpstr>
      <vt:lpstr>Symbol</vt:lpstr>
      <vt:lpstr>1_RetrospectVTI</vt:lpstr>
      <vt:lpstr>Ansible Software</vt:lpstr>
      <vt:lpstr>Why Ansible</vt:lpstr>
      <vt:lpstr>What is Ansible</vt:lpstr>
      <vt:lpstr>Key Features of Ansible </vt:lpstr>
      <vt:lpstr>Key Features of Ansible </vt:lpstr>
      <vt:lpstr>Architecture of </vt:lpstr>
      <vt:lpstr>Inventory file and playbooks</vt:lpstr>
      <vt:lpstr>Prerequisites:</vt:lpstr>
      <vt:lpstr>System Requirements:</vt:lpstr>
      <vt:lpstr>Installation Process of Ansible:</vt:lpstr>
      <vt:lpstr>PowerPoint Presentation</vt:lpstr>
      <vt:lpstr>Ansible AWX </vt:lpstr>
      <vt:lpstr>PowerPoint Presentation</vt:lpstr>
      <vt:lpstr>winrm</vt:lpstr>
      <vt:lpstr>How ansible works</vt:lpstr>
      <vt:lpstr>Inventory </vt:lpstr>
      <vt:lpstr>Inventory</vt:lpstr>
      <vt:lpstr>Modules</vt:lpstr>
      <vt:lpstr>Modules</vt:lpstr>
      <vt:lpstr>“Ad hoc” commands</vt:lpstr>
      <vt:lpstr>Playbooks and YAML</vt:lpstr>
      <vt:lpstr>Structure of a playbook</vt:lpstr>
      <vt:lpstr>Playbook to delete file </vt:lpstr>
      <vt:lpstr>Playbook to delete saved logins of chrome and edge</vt:lpstr>
      <vt:lpstr>Playbook to delete the saved logins of firefox</vt:lpstr>
      <vt:lpstr>Playbook to check the versions of all softwares installed </vt:lpstr>
      <vt:lpstr>Playbook to check the version of a particular software</vt:lpstr>
      <vt:lpstr>Checking the version of the host system operating system (windows)</vt:lpstr>
      <vt:lpstr>Playbook to install the softwares through ansible </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Ansible Software</dc:title>
  <dc:creator>Jayasimha S</dc:creator>
  <cp:lastModifiedBy>Jayasimha S</cp:lastModifiedBy>
  <cp:revision>39</cp:revision>
  <dcterms:created xsi:type="dcterms:W3CDTF">2023-07-05T04:21:09Z</dcterms:created>
  <dcterms:modified xsi:type="dcterms:W3CDTF">2023-11-06T19:05:04Z</dcterms:modified>
</cp:coreProperties>
</file>